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1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8ACAB52-A260-4737-904B-B58E314DB8FB}" v="9" dt="2024-12-30T20:08:42.75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59" d="100"/>
          <a:sy n="59" d="100"/>
        </p:scale>
        <p:origin x="96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ustyna Wałachowska" userId="07f65149eac39364" providerId="LiveId" clId="{E8ACAB52-A260-4737-904B-B58E314DB8FB}"/>
    <pc:docChg chg="undo redo custSel modSld">
      <pc:chgData name="Justyna Wałachowska" userId="07f65149eac39364" providerId="LiveId" clId="{E8ACAB52-A260-4737-904B-B58E314DB8FB}" dt="2024-12-30T20:09:25.986" v="82" actId="14100"/>
      <pc:docMkLst>
        <pc:docMk/>
      </pc:docMkLst>
      <pc:sldChg chg="addSp delSp modSp mod">
        <pc:chgData name="Justyna Wałachowska" userId="07f65149eac39364" providerId="LiveId" clId="{E8ACAB52-A260-4737-904B-B58E314DB8FB}" dt="2024-12-30T20:09:25.986" v="82" actId="14100"/>
        <pc:sldMkLst>
          <pc:docMk/>
          <pc:sldMk cId="4251505689" sldId="256"/>
        </pc:sldMkLst>
        <pc:spChg chg="mod">
          <ac:chgData name="Justyna Wałachowska" userId="07f65149eac39364" providerId="LiveId" clId="{E8ACAB52-A260-4737-904B-B58E314DB8FB}" dt="2024-12-30T20:09:25.986" v="82" actId="14100"/>
          <ac:spMkLst>
            <pc:docMk/>
            <pc:sldMk cId="4251505689" sldId="256"/>
            <ac:spMk id="2" creationId="{00000000-0000-0000-0000-000000000000}"/>
          </ac:spMkLst>
        </pc:spChg>
        <pc:spChg chg="del mod">
          <ac:chgData name="Justyna Wałachowska" userId="07f65149eac39364" providerId="LiveId" clId="{E8ACAB52-A260-4737-904B-B58E314DB8FB}" dt="2024-12-30T20:00:01.642" v="38" actId="478"/>
          <ac:spMkLst>
            <pc:docMk/>
            <pc:sldMk cId="4251505689" sldId="256"/>
            <ac:spMk id="6" creationId="{00000000-0000-0000-0000-000000000000}"/>
          </ac:spMkLst>
        </pc:spChg>
        <pc:picChg chg="add mod">
          <ac:chgData name="Justyna Wałachowska" userId="07f65149eac39364" providerId="LiveId" clId="{E8ACAB52-A260-4737-904B-B58E314DB8FB}" dt="2024-12-30T19:58:57.733" v="18"/>
          <ac:picMkLst>
            <pc:docMk/>
            <pc:sldMk cId="4251505689" sldId="256"/>
            <ac:picMk id="7" creationId="{550B320F-B754-9722-DFA2-BA374D11FCA6}"/>
          </ac:picMkLst>
        </pc:picChg>
        <pc:picChg chg="add mod">
          <ac:chgData name="Justyna Wałachowska" userId="07f65149eac39364" providerId="LiveId" clId="{E8ACAB52-A260-4737-904B-B58E314DB8FB}" dt="2024-12-30T19:59:55.248" v="35"/>
          <ac:picMkLst>
            <pc:docMk/>
            <pc:sldMk cId="4251505689" sldId="256"/>
            <ac:picMk id="8" creationId="{73C10D39-5692-22C0-82ED-5911F3F701AB}"/>
          </ac:picMkLst>
        </pc:picChg>
        <pc:picChg chg="add mod">
          <ac:chgData name="Justyna Wałachowska" userId="07f65149eac39364" providerId="LiveId" clId="{E8ACAB52-A260-4737-904B-B58E314DB8FB}" dt="2024-12-30T20:09:16.912" v="77" actId="14100"/>
          <ac:picMkLst>
            <pc:docMk/>
            <pc:sldMk cId="4251505689" sldId="256"/>
            <ac:picMk id="9" creationId="{17B56C32-B846-C1EF-5308-082A00C0BB56}"/>
          </ac:picMkLst>
        </pc:picChg>
        <pc:picChg chg="add del">
          <ac:chgData name="Justyna Wałachowska" userId="07f65149eac39364" providerId="LiveId" clId="{E8ACAB52-A260-4737-904B-B58E314DB8FB}" dt="2024-12-30T19:59:10.604" v="19" actId="478"/>
          <ac:picMkLst>
            <pc:docMk/>
            <pc:sldMk cId="4251505689" sldId="256"/>
            <ac:picMk id="2050" creationId="{00000000-0000-0000-0000-000000000000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38707A8-B74E-4DE0-A941-2C4024A669A4}" type="doc">
      <dgm:prSet loTypeId="urn:microsoft.com/office/officeart/2005/8/layout/list1" loCatId="list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pl-PL"/>
        </a:p>
      </dgm:t>
    </dgm:pt>
    <dgm:pt modelId="{6AB1C664-45C3-4366-8F23-FF56F31E794D}">
      <dgm:prSet phldrT="[Tekst]" custT="1"/>
      <dgm:spPr>
        <a:xfrm>
          <a:off x="302418" y="87677"/>
          <a:ext cx="5327172" cy="885600"/>
        </a:xfrm>
        <a:prstGeom prst="roundRect">
          <a:avLst/>
        </a:prstGeom>
        <a:solidFill>
          <a:srgbClr val="FFCCFF"/>
        </a:solidFill>
        <a:ln w="12700" cap="flat" cmpd="sng" algn="ctr">
          <a:solidFill>
            <a:srgbClr val="FF0000"/>
          </a:solidFill>
          <a:prstDash val="solid"/>
          <a:miter lim="800000"/>
        </a:ln>
        <a:effectLst/>
      </dgm:spPr>
      <dgm:t>
        <a:bodyPr/>
        <a:lstStyle/>
        <a:p>
          <a:r>
            <a:rPr lang="pl-PL" sz="16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Rola "Lokalnego Obserwatora"  </a:t>
          </a:r>
          <a:r>
            <a:rPr lang="pl-PL" sz="16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- obserwator procesu partycypacji lokalnej oraz inicjator postępu</a:t>
          </a:r>
        </a:p>
      </dgm:t>
    </dgm:pt>
    <dgm:pt modelId="{50A97F87-2E12-4C62-B62A-DF785DBDF1CD}" type="parTrans" cxnId="{561EEDCA-F533-47AF-8A54-82434529561F}">
      <dgm:prSet/>
      <dgm:spPr/>
      <dgm:t>
        <a:bodyPr/>
        <a:lstStyle/>
        <a:p>
          <a:endParaRPr lang="pl-PL"/>
        </a:p>
      </dgm:t>
    </dgm:pt>
    <dgm:pt modelId="{14FDDF27-9C47-4833-9015-BBC6121C8D4F}" type="sibTrans" cxnId="{561EEDCA-F533-47AF-8A54-82434529561F}">
      <dgm:prSet/>
      <dgm:spPr/>
      <dgm:t>
        <a:bodyPr/>
        <a:lstStyle/>
        <a:p>
          <a:endParaRPr lang="pl-PL"/>
        </a:p>
      </dgm:t>
    </dgm:pt>
    <dgm:pt modelId="{4E7E6EBE-F94A-45C2-8630-DE2D3891D1AE}">
      <dgm:prSet phldrT="[Tekst]" custT="1"/>
      <dgm:spPr>
        <a:xfrm>
          <a:off x="302418" y="1448477"/>
          <a:ext cx="5358884" cy="885600"/>
        </a:xfrm>
        <a:prstGeom prst="roundRect">
          <a:avLst/>
        </a:prstGeom>
        <a:solidFill>
          <a:srgbClr val="FFCCFF"/>
        </a:solidFill>
        <a:ln w="12700" cap="flat" cmpd="sng" algn="ctr">
          <a:solidFill>
            <a:srgbClr val="FF0000"/>
          </a:solidFill>
          <a:prstDash val="solid"/>
          <a:miter lim="800000"/>
        </a:ln>
        <a:effectLst/>
      </dgm:spPr>
      <dgm:t>
        <a:bodyPr/>
        <a:lstStyle/>
        <a:p>
          <a:pPr algn="just"/>
          <a:r>
            <a:rPr lang="pl-PL" sz="16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Rola "Lokalnego Dostawcy Danych"</a:t>
          </a:r>
          <a:r>
            <a:rPr lang="pl-PL" sz="16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- podmiot sporządzający karty monitoringu wg wzorów formularzy (tzw. Transformator przekazu)</a:t>
          </a:r>
        </a:p>
      </dgm:t>
    </dgm:pt>
    <dgm:pt modelId="{F2781B21-7B9B-4B91-99EC-9F7618579357}" type="parTrans" cxnId="{B328362C-9669-4F3C-B460-82287DD82175}">
      <dgm:prSet/>
      <dgm:spPr/>
      <dgm:t>
        <a:bodyPr/>
        <a:lstStyle/>
        <a:p>
          <a:endParaRPr lang="pl-PL"/>
        </a:p>
      </dgm:t>
    </dgm:pt>
    <dgm:pt modelId="{B4265944-F9BD-4E56-AA26-8A1693395D61}" type="sibTrans" cxnId="{B328362C-9669-4F3C-B460-82287DD82175}">
      <dgm:prSet/>
      <dgm:spPr/>
      <dgm:t>
        <a:bodyPr/>
        <a:lstStyle/>
        <a:p>
          <a:endParaRPr lang="pl-PL"/>
        </a:p>
      </dgm:t>
    </dgm:pt>
    <dgm:pt modelId="{253498B6-043F-461B-BF80-09ABF581C34A}">
      <dgm:prSet phldrT="[Tekst]" custT="1"/>
      <dgm:spPr>
        <a:xfrm>
          <a:off x="302418" y="2809277"/>
          <a:ext cx="5307315" cy="885600"/>
        </a:xfrm>
        <a:prstGeom prst="roundRect">
          <a:avLst/>
        </a:prstGeom>
        <a:solidFill>
          <a:srgbClr val="FFCCFF"/>
        </a:solidFill>
        <a:ln w="12700" cap="flat" cmpd="sng" algn="ctr">
          <a:solidFill>
            <a:srgbClr val="FF0000"/>
          </a:solidFill>
          <a:prstDash val="solid"/>
          <a:miter lim="800000"/>
        </a:ln>
        <a:effectLst/>
      </dgm:spPr>
      <dgm:t>
        <a:bodyPr/>
        <a:lstStyle/>
        <a:p>
          <a:pPr algn="just"/>
          <a:r>
            <a:rPr lang="pl-PL" sz="16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Rola "Centrum Monitoringu"</a:t>
          </a:r>
          <a:r>
            <a:rPr lang="pl-PL" sz="16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- podmiot inicjujący i wypełniający funkcje centralnego ośrodka monitoringu i współpracy międzyinstytucjonalnej (w skali regionalnej lub krajowej)</a:t>
          </a:r>
        </a:p>
      </dgm:t>
    </dgm:pt>
    <dgm:pt modelId="{B22B3361-0BF0-47B4-AAB3-5AEB27E32EB7}" type="parTrans" cxnId="{AB5CD8B6-EA49-4EDA-B6E6-D49EEDFC27ED}">
      <dgm:prSet/>
      <dgm:spPr/>
      <dgm:t>
        <a:bodyPr/>
        <a:lstStyle/>
        <a:p>
          <a:endParaRPr lang="pl-PL"/>
        </a:p>
      </dgm:t>
    </dgm:pt>
    <dgm:pt modelId="{3E17FEB4-0D5F-4C70-9C82-CCDE906AD1B8}" type="sibTrans" cxnId="{AB5CD8B6-EA49-4EDA-B6E6-D49EEDFC27ED}">
      <dgm:prSet/>
      <dgm:spPr/>
      <dgm:t>
        <a:bodyPr/>
        <a:lstStyle/>
        <a:p>
          <a:endParaRPr lang="pl-PL"/>
        </a:p>
      </dgm:t>
    </dgm:pt>
    <dgm:pt modelId="{99A97041-1E94-4368-A0EC-02D510F7126A}">
      <dgm:prSet custT="1"/>
      <dgm:spPr>
        <a:xfrm>
          <a:off x="302418" y="4140259"/>
          <a:ext cx="5259515" cy="885600"/>
        </a:xfrm>
        <a:prstGeom prst="roundRect">
          <a:avLst/>
        </a:prstGeom>
        <a:solidFill>
          <a:srgbClr val="FFCCFF"/>
        </a:solidFill>
        <a:ln w="12700" cap="flat" cmpd="sng" algn="ctr">
          <a:solidFill>
            <a:srgbClr val="FF0000"/>
          </a:solidFill>
          <a:prstDash val="solid"/>
          <a:miter lim="800000"/>
        </a:ln>
        <a:effectLst/>
      </dgm:spPr>
      <dgm:t>
        <a:bodyPr/>
        <a:lstStyle/>
        <a:p>
          <a:pPr algn="just"/>
          <a:r>
            <a:rPr lang="pl-PL" sz="16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Rola "Konsultanta dla CUS / OPS" - </a:t>
          </a:r>
          <a:r>
            <a:rPr lang="pl-PL" sz="1600" b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podmiot współpracujący przy niektórych zadaniach związanych z koordynacją usług społecznych</a:t>
          </a:r>
          <a:endParaRPr lang="pl-PL" sz="1600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499DC774-D146-4BBF-8887-74903F7F9510}" type="parTrans" cxnId="{BB25D462-D76A-46F1-B622-0077474F5A70}">
      <dgm:prSet/>
      <dgm:spPr/>
      <dgm:t>
        <a:bodyPr/>
        <a:lstStyle/>
        <a:p>
          <a:endParaRPr lang="pl-PL"/>
        </a:p>
      </dgm:t>
    </dgm:pt>
    <dgm:pt modelId="{B5EBDBE4-9738-4E28-A70C-BEB026E3CECB}" type="sibTrans" cxnId="{BB25D462-D76A-46F1-B622-0077474F5A70}">
      <dgm:prSet/>
      <dgm:spPr/>
      <dgm:t>
        <a:bodyPr/>
        <a:lstStyle/>
        <a:p>
          <a:endParaRPr lang="pl-PL"/>
        </a:p>
      </dgm:t>
    </dgm:pt>
    <dgm:pt modelId="{0AA7ED57-C886-4FE8-A3D9-749C01CE4A73}" type="pres">
      <dgm:prSet presAssocID="{D38707A8-B74E-4DE0-A941-2C4024A669A4}" presName="linear" presStyleCnt="0">
        <dgm:presLayoutVars>
          <dgm:dir/>
          <dgm:animLvl val="lvl"/>
          <dgm:resizeHandles val="exact"/>
        </dgm:presLayoutVars>
      </dgm:prSet>
      <dgm:spPr/>
    </dgm:pt>
    <dgm:pt modelId="{F44679AD-B0FB-44C6-A54B-88B30A829AEE}" type="pres">
      <dgm:prSet presAssocID="{6AB1C664-45C3-4366-8F23-FF56F31E794D}" presName="parentLin" presStyleCnt="0"/>
      <dgm:spPr/>
    </dgm:pt>
    <dgm:pt modelId="{2A64387D-3968-4C34-854C-65321230351C}" type="pres">
      <dgm:prSet presAssocID="{6AB1C664-45C3-4366-8F23-FF56F31E794D}" presName="parentLeftMargin" presStyleLbl="node1" presStyleIdx="0" presStyleCnt="4"/>
      <dgm:spPr/>
    </dgm:pt>
    <dgm:pt modelId="{C702C26B-1B05-4EE1-9136-F851F57D20C4}" type="pres">
      <dgm:prSet presAssocID="{6AB1C664-45C3-4366-8F23-FF56F31E794D}" presName="parentText" presStyleLbl="node1" presStyleIdx="0" presStyleCnt="4" custScaleX="125823" custLinFactNeighborX="2088">
        <dgm:presLayoutVars>
          <dgm:chMax val="0"/>
          <dgm:bulletEnabled val="1"/>
        </dgm:presLayoutVars>
      </dgm:prSet>
      <dgm:spPr/>
    </dgm:pt>
    <dgm:pt modelId="{A9A601E3-00DE-47CD-822C-7B392E363765}" type="pres">
      <dgm:prSet presAssocID="{6AB1C664-45C3-4366-8F23-FF56F31E794D}" presName="negativeSpace" presStyleCnt="0"/>
      <dgm:spPr/>
    </dgm:pt>
    <dgm:pt modelId="{7F60DD43-04F6-45BE-A8D9-2417BE0A4E84}" type="pres">
      <dgm:prSet presAssocID="{6AB1C664-45C3-4366-8F23-FF56F31E794D}" presName="childText" presStyleLbl="conFgAcc1" presStyleIdx="0" presStyleCnt="4">
        <dgm:presLayoutVars>
          <dgm:bulletEnabled val="1"/>
        </dgm:presLayoutVars>
      </dgm:prSet>
      <dgm:spPr>
        <a:xfrm>
          <a:off x="0" y="530477"/>
          <a:ext cx="6048375" cy="756000"/>
        </a:xfrm>
        <a:prstGeom prst="rect">
          <a:avLst/>
        </a:prstGeom>
        <a:solidFill>
          <a:srgbClr val="5982DB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5982DB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</dgm:pt>
    <dgm:pt modelId="{AB46E791-7F64-4FE1-9E37-2A189EA8842D}" type="pres">
      <dgm:prSet presAssocID="{14FDDF27-9C47-4833-9015-BBC6121C8D4F}" presName="spaceBetweenRectangles" presStyleCnt="0"/>
      <dgm:spPr/>
    </dgm:pt>
    <dgm:pt modelId="{31C5ECE1-256C-4889-A4E0-E8917B3FD0D4}" type="pres">
      <dgm:prSet presAssocID="{4E7E6EBE-F94A-45C2-8630-DE2D3891D1AE}" presName="parentLin" presStyleCnt="0"/>
      <dgm:spPr/>
    </dgm:pt>
    <dgm:pt modelId="{89E53130-7C05-48B3-9A21-0811B4A546E8}" type="pres">
      <dgm:prSet presAssocID="{4E7E6EBE-F94A-45C2-8630-DE2D3891D1AE}" presName="parentLeftMargin" presStyleLbl="node1" presStyleIdx="0" presStyleCnt="4"/>
      <dgm:spPr/>
    </dgm:pt>
    <dgm:pt modelId="{E7E393C8-76B9-4D5A-A524-3A25A3EFCCE8}" type="pres">
      <dgm:prSet presAssocID="{4E7E6EBE-F94A-45C2-8630-DE2D3891D1AE}" presName="parentText" presStyleLbl="node1" presStyleIdx="1" presStyleCnt="4" custScaleX="126572">
        <dgm:presLayoutVars>
          <dgm:chMax val="0"/>
          <dgm:bulletEnabled val="1"/>
        </dgm:presLayoutVars>
      </dgm:prSet>
      <dgm:spPr/>
    </dgm:pt>
    <dgm:pt modelId="{7650F301-0F17-4945-AB0B-AE9DE33CA5A0}" type="pres">
      <dgm:prSet presAssocID="{4E7E6EBE-F94A-45C2-8630-DE2D3891D1AE}" presName="negativeSpace" presStyleCnt="0"/>
      <dgm:spPr/>
    </dgm:pt>
    <dgm:pt modelId="{5104627B-B32E-4689-A857-826786E7422B}" type="pres">
      <dgm:prSet presAssocID="{4E7E6EBE-F94A-45C2-8630-DE2D3891D1AE}" presName="childText" presStyleLbl="conFgAcc1" presStyleIdx="1" presStyleCnt="4">
        <dgm:presLayoutVars>
          <dgm:bulletEnabled val="1"/>
        </dgm:presLayoutVars>
      </dgm:prSet>
      <dgm:spPr>
        <a:xfrm>
          <a:off x="0" y="1891277"/>
          <a:ext cx="6048375" cy="756000"/>
        </a:xfrm>
        <a:prstGeom prst="rect">
          <a:avLst/>
        </a:prstGeom>
        <a:solidFill>
          <a:srgbClr val="5982DB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5982DB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</dgm:pt>
    <dgm:pt modelId="{B8DA796B-8138-4789-A912-17AC9D5C80D0}" type="pres">
      <dgm:prSet presAssocID="{B4265944-F9BD-4E56-AA26-8A1693395D61}" presName="spaceBetweenRectangles" presStyleCnt="0"/>
      <dgm:spPr/>
    </dgm:pt>
    <dgm:pt modelId="{AF7F0E8D-E689-4E8F-B436-F926D09927F4}" type="pres">
      <dgm:prSet presAssocID="{253498B6-043F-461B-BF80-09ABF581C34A}" presName="parentLin" presStyleCnt="0"/>
      <dgm:spPr/>
    </dgm:pt>
    <dgm:pt modelId="{50DFBD51-0993-4B88-88BC-8AE92E192106}" type="pres">
      <dgm:prSet presAssocID="{253498B6-043F-461B-BF80-09ABF581C34A}" presName="parentLeftMargin" presStyleLbl="node1" presStyleIdx="1" presStyleCnt="4"/>
      <dgm:spPr/>
    </dgm:pt>
    <dgm:pt modelId="{7D24625B-8B1D-48AD-BD86-A22ADED79B14}" type="pres">
      <dgm:prSet presAssocID="{253498B6-043F-461B-BF80-09ABF581C34A}" presName="parentText" presStyleLbl="node1" presStyleIdx="2" presStyleCnt="4" custScaleX="125354">
        <dgm:presLayoutVars>
          <dgm:chMax val="0"/>
          <dgm:bulletEnabled val="1"/>
        </dgm:presLayoutVars>
      </dgm:prSet>
      <dgm:spPr/>
    </dgm:pt>
    <dgm:pt modelId="{838AC940-AA68-4497-9DBF-74484AEB1698}" type="pres">
      <dgm:prSet presAssocID="{253498B6-043F-461B-BF80-09ABF581C34A}" presName="negativeSpace" presStyleCnt="0"/>
      <dgm:spPr/>
    </dgm:pt>
    <dgm:pt modelId="{6D90714E-7AE4-414E-83D6-C7BC07E335B5}" type="pres">
      <dgm:prSet presAssocID="{253498B6-043F-461B-BF80-09ABF581C34A}" presName="childText" presStyleLbl="conFgAcc1" presStyleIdx="2" presStyleCnt="4">
        <dgm:presLayoutVars>
          <dgm:bulletEnabled val="1"/>
        </dgm:presLayoutVars>
      </dgm:prSet>
      <dgm:spPr>
        <a:xfrm>
          <a:off x="0" y="3252077"/>
          <a:ext cx="6048375" cy="756000"/>
        </a:xfrm>
        <a:prstGeom prst="rect">
          <a:avLst/>
        </a:prstGeom>
        <a:solidFill>
          <a:srgbClr val="5982DB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5982DB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</dgm:pt>
    <dgm:pt modelId="{C419C958-7CBD-45A0-9AF1-87D85FB0AAEC}" type="pres">
      <dgm:prSet presAssocID="{3E17FEB4-0D5F-4C70-9C82-CCDE906AD1B8}" presName="spaceBetweenRectangles" presStyleCnt="0"/>
      <dgm:spPr/>
    </dgm:pt>
    <dgm:pt modelId="{BB70E185-58BD-4E87-90C5-860A8720D696}" type="pres">
      <dgm:prSet presAssocID="{99A97041-1E94-4368-A0EC-02D510F7126A}" presName="parentLin" presStyleCnt="0"/>
      <dgm:spPr/>
    </dgm:pt>
    <dgm:pt modelId="{AB282EB6-8085-411A-AEA1-4EB4E9DF8B29}" type="pres">
      <dgm:prSet presAssocID="{99A97041-1E94-4368-A0EC-02D510F7126A}" presName="parentLeftMargin" presStyleLbl="node1" presStyleIdx="2" presStyleCnt="4"/>
      <dgm:spPr/>
    </dgm:pt>
    <dgm:pt modelId="{FAC9A893-950A-40B2-B833-AB740992C808}" type="pres">
      <dgm:prSet presAssocID="{99A97041-1E94-4368-A0EC-02D510F7126A}" presName="parentText" presStyleLbl="node1" presStyleIdx="3" presStyleCnt="4" custScaleX="124225" custLinFactNeighborY="-3367">
        <dgm:presLayoutVars>
          <dgm:chMax val="0"/>
          <dgm:bulletEnabled val="1"/>
        </dgm:presLayoutVars>
      </dgm:prSet>
      <dgm:spPr/>
    </dgm:pt>
    <dgm:pt modelId="{1DF51F3A-D15D-4B68-84E1-146B7152437E}" type="pres">
      <dgm:prSet presAssocID="{99A97041-1E94-4368-A0EC-02D510F7126A}" presName="negativeSpace" presStyleCnt="0"/>
      <dgm:spPr/>
    </dgm:pt>
    <dgm:pt modelId="{36F25278-CDCA-4845-95D1-E4EEBDB3DFD0}" type="pres">
      <dgm:prSet presAssocID="{99A97041-1E94-4368-A0EC-02D510F7126A}" presName="childText" presStyleLbl="conFgAcc1" presStyleIdx="3" presStyleCnt="4">
        <dgm:presLayoutVars>
          <dgm:bulletEnabled val="1"/>
        </dgm:presLayoutVars>
      </dgm:prSet>
      <dgm:spPr>
        <a:xfrm>
          <a:off x="0" y="4612877"/>
          <a:ext cx="6048375" cy="756000"/>
        </a:xfrm>
        <a:prstGeom prst="rect">
          <a:avLst/>
        </a:prstGeom>
        <a:solidFill>
          <a:srgbClr val="5982DB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5982DB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</dgm:pt>
  </dgm:ptLst>
  <dgm:cxnLst>
    <dgm:cxn modelId="{B328362C-9669-4F3C-B460-82287DD82175}" srcId="{D38707A8-B74E-4DE0-A941-2C4024A669A4}" destId="{4E7E6EBE-F94A-45C2-8630-DE2D3891D1AE}" srcOrd="1" destOrd="0" parTransId="{F2781B21-7B9B-4B91-99EC-9F7618579357}" sibTransId="{B4265944-F9BD-4E56-AA26-8A1693395D61}"/>
    <dgm:cxn modelId="{BB25D462-D76A-46F1-B622-0077474F5A70}" srcId="{D38707A8-B74E-4DE0-A941-2C4024A669A4}" destId="{99A97041-1E94-4368-A0EC-02D510F7126A}" srcOrd="3" destOrd="0" parTransId="{499DC774-D146-4BBF-8887-74903F7F9510}" sibTransId="{B5EBDBE4-9738-4E28-A70C-BEB026E3CECB}"/>
    <dgm:cxn modelId="{9C605944-4275-4F23-B0FF-533F581EA815}" type="presOf" srcId="{253498B6-043F-461B-BF80-09ABF581C34A}" destId="{7D24625B-8B1D-48AD-BD86-A22ADED79B14}" srcOrd="1" destOrd="0" presId="urn:microsoft.com/office/officeart/2005/8/layout/list1"/>
    <dgm:cxn modelId="{4C42775A-242F-4D85-AE32-229CCD8C7B71}" type="presOf" srcId="{99A97041-1E94-4368-A0EC-02D510F7126A}" destId="{AB282EB6-8085-411A-AEA1-4EB4E9DF8B29}" srcOrd="0" destOrd="0" presId="urn:microsoft.com/office/officeart/2005/8/layout/list1"/>
    <dgm:cxn modelId="{BA1CD194-37BB-41DF-B5BB-435DB42070D7}" type="presOf" srcId="{99A97041-1E94-4368-A0EC-02D510F7126A}" destId="{FAC9A893-950A-40B2-B833-AB740992C808}" srcOrd="1" destOrd="0" presId="urn:microsoft.com/office/officeart/2005/8/layout/list1"/>
    <dgm:cxn modelId="{165441AA-12A4-445B-9F52-1E4F6E1A4455}" type="presOf" srcId="{6AB1C664-45C3-4366-8F23-FF56F31E794D}" destId="{2A64387D-3968-4C34-854C-65321230351C}" srcOrd="0" destOrd="0" presId="urn:microsoft.com/office/officeart/2005/8/layout/list1"/>
    <dgm:cxn modelId="{16C15AAA-C0DC-491D-B636-CF539DE73500}" type="presOf" srcId="{6AB1C664-45C3-4366-8F23-FF56F31E794D}" destId="{C702C26B-1B05-4EE1-9136-F851F57D20C4}" srcOrd="1" destOrd="0" presId="urn:microsoft.com/office/officeart/2005/8/layout/list1"/>
    <dgm:cxn modelId="{AB5CD8B6-EA49-4EDA-B6E6-D49EEDFC27ED}" srcId="{D38707A8-B74E-4DE0-A941-2C4024A669A4}" destId="{253498B6-043F-461B-BF80-09ABF581C34A}" srcOrd="2" destOrd="0" parTransId="{B22B3361-0BF0-47B4-AAB3-5AEB27E32EB7}" sibTransId="{3E17FEB4-0D5F-4C70-9C82-CCDE906AD1B8}"/>
    <dgm:cxn modelId="{1479EAC0-10B4-469B-9178-A3CF9747B37D}" type="presOf" srcId="{D38707A8-B74E-4DE0-A941-2C4024A669A4}" destId="{0AA7ED57-C886-4FE8-A3D9-749C01CE4A73}" srcOrd="0" destOrd="0" presId="urn:microsoft.com/office/officeart/2005/8/layout/list1"/>
    <dgm:cxn modelId="{561EEDCA-F533-47AF-8A54-82434529561F}" srcId="{D38707A8-B74E-4DE0-A941-2C4024A669A4}" destId="{6AB1C664-45C3-4366-8F23-FF56F31E794D}" srcOrd="0" destOrd="0" parTransId="{50A97F87-2E12-4C62-B62A-DF785DBDF1CD}" sibTransId="{14FDDF27-9C47-4833-9015-BBC6121C8D4F}"/>
    <dgm:cxn modelId="{50A5ABCC-51CA-4BDA-B118-B09049C2A381}" type="presOf" srcId="{4E7E6EBE-F94A-45C2-8630-DE2D3891D1AE}" destId="{89E53130-7C05-48B3-9A21-0811B4A546E8}" srcOrd="0" destOrd="0" presId="urn:microsoft.com/office/officeart/2005/8/layout/list1"/>
    <dgm:cxn modelId="{95181CDB-9627-4FED-90B8-AC29CB8B3516}" type="presOf" srcId="{253498B6-043F-461B-BF80-09ABF581C34A}" destId="{50DFBD51-0993-4B88-88BC-8AE92E192106}" srcOrd="0" destOrd="0" presId="urn:microsoft.com/office/officeart/2005/8/layout/list1"/>
    <dgm:cxn modelId="{1A3F8CE4-963C-4DBF-8444-891E8D37AEB7}" type="presOf" srcId="{4E7E6EBE-F94A-45C2-8630-DE2D3891D1AE}" destId="{E7E393C8-76B9-4D5A-A524-3A25A3EFCCE8}" srcOrd="1" destOrd="0" presId="urn:microsoft.com/office/officeart/2005/8/layout/list1"/>
    <dgm:cxn modelId="{2260F6C4-0992-412C-B30E-7A6DD83CA205}" type="presParOf" srcId="{0AA7ED57-C886-4FE8-A3D9-749C01CE4A73}" destId="{F44679AD-B0FB-44C6-A54B-88B30A829AEE}" srcOrd="0" destOrd="0" presId="urn:microsoft.com/office/officeart/2005/8/layout/list1"/>
    <dgm:cxn modelId="{5C91677C-3803-42F4-8322-E0FBB4511C58}" type="presParOf" srcId="{F44679AD-B0FB-44C6-A54B-88B30A829AEE}" destId="{2A64387D-3968-4C34-854C-65321230351C}" srcOrd="0" destOrd="0" presId="urn:microsoft.com/office/officeart/2005/8/layout/list1"/>
    <dgm:cxn modelId="{6F1A3CF5-EEED-4E36-993C-0C9DFC077687}" type="presParOf" srcId="{F44679AD-B0FB-44C6-A54B-88B30A829AEE}" destId="{C702C26B-1B05-4EE1-9136-F851F57D20C4}" srcOrd="1" destOrd="0" presId="urn:microsoft.com/office/officeart/2005/8/layout/list1"/>
    <dgm:cxn modelId="{CB522D7A-D9DD-479C-B537-937F92AA5308}" type="presParOf" srcId="{0AA7ED57-C886-4FE8-A3D9-749C01CE4A73}" destId="{A9A601E3-00DE-47CD-822C-7B392E363765}" srcOrd="1" destOrd="0" presId="urn:microsoft.com/office/officeart/2005/8/layout/list1"/>
    <dgm:cxn modelId="{192BAB07-C7F2-4D97-A744-48FA65A2AB72}" type="presParOf" srcId="{0AA7ED57-C886-4FE8-A3D9-749C01CE4A73}" destId="{7F60DD43-04F6-45BE-A8D9-2417BE0A4E84}" srcOrd="2" destOrd="0" presId="urn:microsoft.com/office/officeart/2005/8/layout/list1"/>
    <dgm:cxn modelId="{3E29096A-00FB-42E7-88B2-2621C5FBE9FE}" type="presParOf" srcId="{0AA7ED57-C886-4FE8-A3D9-749C01CE4A73}" destId="{AB46E791-7F64-4FE1-9E37-2A189EA8842D}" srcOrd="3" destOrd="0" presId="urn:microsoft.com/office/officeart/2005/8/layout/list1"/>
    <dgm:cxn modelId="{B4E7EF04-A988-46C9-8566-6029E10CF45B}" type="presParOf" srcId="{0AA7ED57-C886-4FE8-A3D9-749C01CE4A73}" destId="{31C5ECE1-256C-4889-A4E0-E8917B3FD0D4}" srcOrd="4" destOrd="0" presId="urn:microsoft.com/office/officeart/2005/8/layout/list1"/>
    <dgm:cxn modelId="{A1733047-0FDC-4C3C-8794-6CC60568B054}" type="presParOf" srcId="{31C5ECE1-256C-4889-A4E0-E8917B3FD0D4}" destId="{89E53130-7C05-48B3-9A21-0811B4A546E8}" srcOrd="0" destOrd="0" presId="urn:microsoft.com/office/officeart/2005/8/layout/list1"/>
    <dgm:cxn modelId="{D2CC5E24-7678-4D68-8C34-D63FFB78B3C4}" type="presParOf" srcId="{31C5ECE1-256C-4889-A4E0-E8917B3FD0D4}" destId="{E7E393C8-76B9-4D5A-A524-3A25A3EFCCE8}" srcOrd="1" destOrd="0" presId="urn:microsoft.com/office/officeart/2005/8/layout/list1"/>
    <dgm:cxn modelId="{57F29ABF-452E-4A6A-B414-E2421E60F273}" type="presParOf" srcId="{0AA7ED57-C886-4FE8-A3D9-749C01CE4A73}" destId="{7650F301-0F17-4945-AB0B-AE9DE33CA5A0}" srcOrd="5" destOrd="0" presId="urn:microsoft.com/office/officeart/2005/8/layout/list1"/>
    <dgm:cxn modelId="{8C127170-8897-4FF5-B32F-0D8B8B280FE1}" type="presParOf" srcId="{0AA7ED57-C886-4FE8-A3D9-749C01CE4A73}" destId="{5104627B-B32E-4689-A857-826786E7422B}" srcOrd="6" destOrd="0" presId="urn:microsoft.com/office/officeart/2005/8/layout/list1"/>
    <dgm:cxn modelId="{8653363D-FCE3-43EB-82CE-53AB2CA070AD}" type="presParOf" srcId="{0AA7ED57-C886-4FE8-A3D9-749C01CE4A73}" destId="{B8DA796B-8138-4789-A912-17AC9D5C80D0}" srcOrd="7" destOrd="0" presId="urn:microsoft.com/office/officeart/2005/8/layout/list1"/>
    <dgm:cxn modelId="{F351319C-887C-4353-8210-5C074D8963E1}" type="presParOf" srcId="{0AA7ED57-C886-4FE8-A3D9-749C01CE4A73}" destId="{AF7F0E8D-E689-4E8F-B436-F926D09927F4}" srcOrd="8" destOrd="0" presId="urn:microsoft.com/office/officeart/2005/8/layout/list1"/>
    <dgm:cxn modelId="{5407820A-2E1E-4B3F-A2B9-085FFE1F6545}" type="presParOf" srcId="{AF7F0E8D-E689-4E8F-B436-F926D09927F4}" destId="{50DFBD51-0993-4B88-88BC-8AE92E192106}" srcOrd="0" destOrd="0" presId="urn:microsoft.com/office/officeart/2005/8/layout/list1"/>
    <dgm:cxn modelId="{63A7EDA8-FA3B-4903-8024-FB88C92BE1FC}" type="presParOf" srcId="{AF7F0E8D-E689-4E8F-B436-F926D09927F4}" destId="{7D24625B-8B1D-48AD-BD86-A22ADED79B14}" srcOrd="1" destOrd="0" presId="urn:microsoft.com/office/officeart/2005/8/layout/list1"/>
    <dgm:cxn modelId="{777CE0BA-E015-42FA-8B87-9BAB99D39A0D}" type="presParOf" srcId="{0AA7ED57-C886-4FE8-A3D9-749C01CE4A73}" destId="{838AC940-AA68-4497-9DBF-74484AEB1698}" srcOrd="9" destOrd="0" presId="urn:microsoft.com/office/officeart/2005/8/layout/list1"/>
    <dgm:cxn modelId="{1DEC8754-E03A-4C3C-8889-3EBAC30D56B2}" type="presParOf" srcId="{0AA7ED57-C886-4FE8-A3D9-749C01CE4A73}" destId="{6D90714E-7AE4-414E-83D6-C7BC07E335B5}" srcOrd="10" destOrd="0" presId="urn:microsoft.com/office/officeart/2005/8/layout/list1"/>
    <dgm:cxn modelId="{92EAF421-C366-484A-9B11-6AFDEDC799D6}" type="presParOf" srcId="{0AA7ED57-C886-4FE8-A3D9-749C01CE4A73}" destId="{C419C958-7CBD-45A0-9AF1-87D85FB0AAEC}" srcOrd="11" destOrd="0" presId="urn:microsoft.com/office/officeart/2005/8/layout/list1"/>
    <dgm:cxn modelId="{3EE68A73-0BE4-4955-A90B-638FE66F857C}" type="presParOf" srcId="{0AA7ED57-C886-4FE8-A3D9-749C01CE4A73}" destId="{BB70E185-58BD-4E87-90C5-860A8720D696}" srcOrd="12" destOrd="0" presId="urn:microsoft.com/office/officeart/2005/8/layout/list1"/>
    <dgm:cxn modelId="{5DAE813C-C4F4-4D2F-829B-BADA51E765E2}" type="presParOf" srcId="{BB70E185-58BD-4E87-90C5-860A8720D696}" destId="{AB282EB6-8085-411A-AEA1-4EB4E9DF8B29}" srcOrd="0" destOrd="0" presId="urn:microsoft.com/office/officeart/2005/8/layout/list1"/>
    <dgm:cxn modelId="{4A507CAD-42B4-4950-BFD8-6FAAD4AD4034}" type="presParOf" srcId="{BB70E185-58BD-4E87-90C5-860A8720D696}" destId="{FAC9A893-950A-40B2-B833-AB740992C808}" srcOrd="1" destOrd="0" presId="urn:microsoft.com/office/officeart/2005/8/layout/list1"/>
    <dgm:cxn modelId="{6170473C-F0B3-466B-AD5E-AAF7C112A650}" type="presParOf" srcId="{0AA7ED57-C886-4FE8-A3D9-749C01CE4A73}" destId="{1DF51F3A-D15D-4B68-84E1-146B7152437E}" srcOrd="13" destOrd="0" presId="urn:microsoft.com/office/officeart/2005/8/layout/list1"/>
    <dgm:cxn modelId="{1F8FAF5A-2714-4AF2-A024-E3CE2D4B94C2}" type="presParOf" srcId="{0AA7ED57-C886-4FE8-A3D9-749C01CE4A73}" destId="{36F25278-CDCA-4845-95D1-E4EEBDB3DFD0}" srcOrd="14" destOrd="0" presId="urn:microsoft.com/office/officeart/2005/8/layout/list1"/>
  </dgm:cxnLst>
  <dgm:bg>
    <a:solidFill>
      <a:srgbClr val="FFFF66"/>
    </a:solidFill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F5BBEC5-104F-483D-BB78-04B87A72EB1E}" type="doc">
      <dgm:prSet loTypeId="urn:microsoft.com/office/officeart/2008/layout/PictureAccentList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pl-PL"/>
        </a:p>
      </dgm:t>
    </dgm:pt>
    <dgm:pt modelId="{47BC2CA8-0B2F-4B31-9B53-CC47256FD3C4}">
      <dgm:prSet phldrT="[Tekst]" custT="1"/>
      <dgm:spPr>
        <a:xfrm>
          <a:off x="0" y="235862"/>
          <a:ext cx="5886450" cy="673893"/>
        </a:xfrm>
        <a:solidFill>
          <a:srgbClr val="99FF66"/>
        </a:solidFill>
        <a:ln w="12700" cap="flat" cmpd="sng" algn="ctr">
          <a:solidFill>
            <a:srgbClr val="4A66AC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lang="pl-PL" sz="16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Indywidualna Strategia Partycypacji NGO to podpowiedź alternatywnych ról:</a:t>
          </a:r>
        </a:p>
      </dgm:t>
    </dgm:pt>
    <dgm:pt modelId="{5C3E1295-5506-4AD3-8415-B87AED6BF8FB}" type="parTrans" cxnId="{01B014DE-C8C9-4395-BB65-F5CDFD92B9FA}">
      <dgm:prSet/>
      <dgm:spPr/>
      <dgm:t>
        <a:bodyPr/>
        <a:lstStyle/>
        <a:p>
          <a:endParaRPr lang="pl-PL"/>
        </a:p>
      </dgm:t>
    </dgm:pt>
    <dgm:pt modelId="{FE3758FB-01A1-40A3-85F3-441AB054E28D}" type="sibTrans" cxnId="{01B014DE-C8C9-4395-BB65-F5CDFD92B9FA}">
      <dgm:prSet/>
      <dgm:spPr/>
      <dgm:t>
        <a:bodyPr/>
        <a:lstStyle/>
        <a:p>
          <a:endParaRPr lang="pl-PL"/>
        </a:p>
      </dgm:t>
    </dgm:pt>
    <dgm:pt modelId="{61D09728-08F5-457A-AF56-1118563A73C8}">
      <dgm:prSet phldrT="[Tekst]" custT="1"/>
      <dgm:spPr>
        <a:xfrm>
          <a:off x="714327" y="1031057"/>
          <a:ext cx="5172122" cy="673893"/>
        </a:xfrm>
        <a:solidFill>
          <a:srgbClr val="FFFF66"/>
        </a:solidFill>
        <a:ln w="12700" cap="flat" cmpd="sng" algn="ctr">
          <a:solidFill>
            <a:srgbClr val="4A66AC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lang="pl-PL" sz="16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NGO jako "Wykonawca" usług społecznych i działań  wspierających</a:t>
          </a:r>
        </a:p>
      </dgm:t>
    </dgm:pt>
    <dgm:pt modelId="{09435492-797F-40CE-B528-3E6DBB7C0800}" type="parTrans" cxnId="{F013D4D4-43BB-4577-86D3-3929A519D0DF}">
      <dgm:prSet/>
      <dgm:spPr/>
      <dgm:t>
        <a:bodyPr/>
        <a:lstStyle/>
        <a:p>
          <a:endParaRPr lang="pl-PL"/>
        </a:p>
      </dgm:t>
    </dgm:pt>
    <dgm:pt modelId="{02386702-DBF0-4E31-988F-4BD8A82035C4}" type="sibTrans" cxnId="{F013D4D4-43BB-4577-86D3-3929A519D0DF}">
      <dgm:prSet/>
      <dgm:spPr/>
      <dgm:t>
        <a:bodyPr/>
        <a:lstStyle/>
        <a:p>
          <a:endParaRPr lang="pl-PL"/>
        </a:p>
      </dgm:t>
    </dgm:pt>
    <dgm:pt modelId="{6DB703BC-E48B-4EBC-9A77-4B7C0BD2A330}">
      <dgm:prSet phldrT="[Tekst]" custT="1"/>
      <dgm:spPr>
        <a:xfrm>
          <a:off x="714327" y="1785818"/>
          <a:ext cx="5172122" cy="673893"/>
        </a:xfrm>
        <a:solidFill>
          <a:srgbClr val="FFCCFF"/>
        </a:solidFill>
        <a:ln w="12700" cap="flat" cmpd="sng" algn="ctr">
          <a:solidFill>
            <a:srgbClr val="4A66AC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lang="pl-PL" sz="16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NGO jako "Konsultant" lokalnej diagnozy potrzeb i projektu programu usług społecznych</a:t>
          </a:r>
        </a:p>
      </dgm:t>
    </dgm:pt>
    <dgm:pt modelId="{F960B0E6-C322-4998-9737-AAF8B0C1A13F}" type="parTrans" cxnId="{D02E8D02-F2F1-4E68-B7B6-2B9ED9FB9C72}">
      <dgm:prSet/>
      <dgm:spPr/>
      <dgm:t>
        <a:bodyPr/>
        <a:lstStyle/>
        <a:p>
          <a:endParaRPr lang="pl-PL"/>
        </a:p>
      </dgm:t>
    </dgm:pt>
    <dgm:pt modelId="{9555D569-DC62-4241-8470-6ED859AB18E7}" type="sibTrans" cxnId="{D02E8D02-F2F1-4E68-B7B6-2B9ED9FB9C72}">
      <dgm:prSet/>
      <dgm:spPr/>
      <dgm:t>
        <a:bodyPr/>
        <a:lstStyle/>
        <a:p>
          <a:endParaRPr lang="pl-PL"/>
        </a:p>
      </dgm:t>
    </dgm:pt>
    <dgm:pt modelId="{D228560B-BB0D-448C-A0EF-DF59F882DE58}" type="pres">
      <dgm:prSet presAssocID="{9F5BBEC5-104F-483D-BB78-04B87A72EB1E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</dgm:pt>
    <dgm:pt modelId="{078CF09C-8870-4702-AE0A-6D0DF7C637B2}" type="pres">
      <dgm:prSet presAssocID="{47BC2CA8-0B2F-4B31-9B53-CC47256FD3C4}" presName="root" presStyleCnt="0">
        <dgm:presLayoutVars>
          <dgm:chMax/>
          <dgm:chPref val="4"/>
        </dgm:presLayoutVars>
      </dgm:prSet>
      <dgm:spPr/>
    </dgm:pt>
    <dgm:pt modelId="{F56EAFE7-49C8-48A2-8B86-C4FE3EB3FDC7}" type="pres">
      <dgm:prSet presAssocID="{47BC2CA8-0B2F-4B31-9B53-CC47256FD3C4}" presName="rootComposite" presStyleCnt="0">
        <dgm:presLayoutVars/>
      </dgm:prSet>
      <dgm:spPr/>
    </dgm:pt>
    <dgm:pt modelId="{7E8AE11A-DD0E-459C-95BA-97D30BFBBE72}" type="pres">
      <dgm:prSet presAssocID="{47BC2CA8-0B2F-4B31-9B53-CC47256FD3C4}" presName="rootText" presStyleLbl="node0" presStyleIdx="0" presStyleCnt="1">
        <dgm:presLayoutVars>
          <dgm:chMax/>
          <dgm:chPref val="4"/>
        </dgm:presLayoutVars>
      </dgm:prSet>
      <dgm:spPr>
        <a:prstGeom prst="roundRect">
          <a:avLst>
            <a:gd name="adj" fmla="val 10000"/>
          </a:avLst>
        </a:prstGeom>
      </dgm:spPr>
    </dgm:pt>
    <dgm:pt modelId="{7AEB10A9-1FCE-4631-9145-AFD2E418866B}" type="pres">
      <dgm:prSet presAssocID="{47BC2CA8-0B2F-4B31-9B53-CC47256FD3C4}" presName="childShape" presStyleCnt="0">
        <dgm:presLayoutVars>
          <dgm:chMax val="0"/>
          <dgm:chPref val="0"/>
        </dgm:presLayoutVars>
      </dgm:prSet>
      <dgm:spPr/>
    </dgm:pt>
    <dgm:pt modelId="{BE99E848-0752-4E28-860E-134E0A2B5C44}" type="pres">
      <dgm:prSet presAssocID="{61D09728-08F5-457A-AF56-1118563A73C8}" presName="childComposite" presStyleCnt="0">
        <dgm:presLayoutVars>
          <dgm:chMax val="0"/>
          <dgm:chPref val="0"/>
        </dgm:presLayoutVars>
      </dgm:prSet>
      <dgm:spPr/>
    </dgm:pt>
    <dgm:pt modelId="{90687B2B-1085-4FAF-AA38-CB320099EC3D}" type="pres">
      <dgm:prSet presAssocID="{61D09728-08F5-457A-AF56-1118563A73C8}" presName="Image" presStyleLbl="node1" presStyleIdx="0" presStyleCnt="2"/>
      <dgm:spPr>
        <a:xfrm>
          <a:off x="0" y="1031057"/>
          <a:ext cx="673893" cy="673893"/>
        </a:xfrm>
        <a:prstGeom prst="roundRect">
          <a:avLst>
            <a:gd name="adj" fmla="val 16670"/>
          </a:avLst>
        </a:prstGeom>
        <a:solidFill>
          <a:srgbClr val="FF0000"/>
        </a:solidFill>
        <a:ln w="12700" cap="flat" cmpd="sng" algn="ctr">
          <a:solidFill>
            <a:srgbClr val="4A66AC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</dgm:pt>
    <dgm:pt modelId="{5BC77465-AF38-434D-9D2F-F2C538EE52D8}" type="pres">
      <dgm:prSet presAssocID="{61D09728-08F5-457A-AF56-1118563A73C8}" presName="childText" presStyleLbl="lnNode1" presStyleIdx="0" presStyleCnt="2">
        <dgm:presLayoutVars>
          <dgm:chMax val="0"/>
          <dgm:chPref val="0"/>
          <dgm:bulletEnabled val="1"/>
        </dgm:presLayoutVars>
      </dgm:prSet>
      <dgm:spPr>
        <a:prstGeom prst="roundRect">
          <a:avLst>
            <a:gd name="adj" fmla="val 16670"/>
          </a:avLst>
        </a:prstGeom>
      </dgm:spPr>
    </dgm:pt>
    <dgm:pt modelId="{714236FB-1844-4573-8047-8B1CFF9A1F2F}" type="pres">
      <dgm:prSet presAssocID="{6DB703BC-E48B-4EBC-9A77-4B7C0BD2A330}" presName="childComposite" presStyleCnt="0">
        <dgm:presLayoutVars>
          <dgm:chMax val="0"/>
          <dgm:chPref val="0"/>
        </dgm:presLayoutVars>
      </dgm:prSet>
      <dgm:spPr/>
    </dgm:pt>
    <dgm:pt modelId="{DC41EDB7-8079-4438-BE6E-4A39D16F7D98}" type="pres">
      <dgm:prSet presAssocID="{6DB703BC-E48B-4EBC-9A77-4B7C0BD2A330}" presName="Image" presStyleLbl="node1" presStyleIdx="1" presStyleCnt="2"/>
      <dgm:spPr>
        <a:xfrm>
          <a:off x="0" y="1785818"/>
          <a:ext cx="673893" cy="673893"/>
        </a:xfrm>
        <a:prstGeom prst="roundRect">
          <a:avLst>
            <a:gd name="adj" fmla="val 16670"/>
          </a:avLst>
        </a:prstGeom>
        <a:solidFill>
          <a:srgbClr val="FF0000"/>
        </a:solidFill>
        <a:ln w="12700" cap="flat" cmpd="sng" algn="ctr">
          <a:solidFill>
            <a:srgbClr val="4A66AC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</dgm:pt>
    <dgm:pt modelId="{1A7CCE17-7C78-41E9-BA8C-888D948D512C}" type="pres">
      <dgm:prSet presAssocID="{6DB703BC-E48B-4EBC-9A77-4B7C0BD2A330}" presName="childText" presStyleLbl="lnNode1" presStyleIdx="1" presStyleCnt="2">
        <dgm:presLayoutVars>
          <dgm:chMax val="0"/>
          <dgm:chPref val="0"/>
          <dgm:bulletEnabled val="1"/>
        </dgm:presLayoutVars>
      </dgm:prSet>
      <dgm:spPr>
        <a:prstGeom prst="roundRect">
          <a:avLst>
            <a:gd name="adj" fmla="val 16670"/>
          </a:avLst>
        </a:prstGeom>
      </dgm:spPr>
    </dgm:pt>
  </dgm:ptLst>
  <dgm:cxnLst>
    <dgm:cxn modelId="{D02E8D02-F2F1-4E68-B7B6-2B9ED9FB9C72}" srcId="{47BC2CA8-0B2F-4B31-9B53-CC47256FD3C4}" destId="{6DB703BC-E48B-4EBC-9A77-4B7C0BD2A330}" srcOrd="1" destOrd="0" parTransId="{F960B0E6-C322-4998-9737-AAF8B0C1A13F}" sibTransId="{9555D569-DC62-4241-8470-6ED859AB18E7}"/>
    <dgm:cxn modelId="{696E4216-E070-49A4-B158-4198D487216E}" type="presOf" srcId="{6DB703BC-E48B-4EBC-9A77-4B7C0BD2A330}" destId="{1A7CCE17-7C78-41E9-BA8C-888D948D512C}" srcOrd="0" destOrd="0" presId="urn:microsoft.com/office/officeart/2008/layout/PictureAccentList"/>
    <dgm:cxn modelId="{2BC6473A-3487-492A-A710-4E0298EDF6EB}" type="presOf" srcId="{9F5BBEC5-104F-483D-BB78-04B87A72EB1E}" destId="{D228560B-BB0D-448C-A0EF-DF59F882DE58}" srcOrd="0" destOrd="0" presId="urn:microsoft.com/office/officeart/2008/layout/PictureAccentList"/>
    <dgm:cxn modelId="{495B34C4-EBC0-4324-9B18-7DFBE10963DD}" type="presOf" srcId="{61D09728-08F5-457A-AF56-1118563A73C8}" destId="{5BC77465-AF38-434D-9D2F-F2C538EE52D8}" srcOrd="0" destOrd="0" presId="urn:microsoft.com/office/officeart/2008/layout/PictureAccentList"/>
    <dgm:cxn modelId="{F013D4D4-43BB-4577-86D3-3929A519D0DF}" srcId="{47BC2CA8-0B2F-4B31-9B53-CC47256FD3C4}" destId="{61D09728-08F5-457A-AF56-1118563A73C8}" srcOrd="0" destOrd="0" parTransId="{09435492-797F-40CE-B528-3E6DBB7C0800}" sibTransId="{02386702-DBF0-4E31-988F-4BD8A82035C4}"/>
    <dgm:cxn modelId="{05D1DDD6-1725-4FF7-B1A9-42C57CF2F5BD}" type="presOf" srcId="{47BC2CA8-0B2F-4B31-9B53-CC47256FD3C4}" destId="{7E8AE11A-DD0E-459C-95BA-97D30BFBBE72}" srcOrd="0" destOrd="0" presId="urn:microsoft.com/office/officeart/2008/layout/PictureAccentList"/>
    <dgm:cxn modelId="{01B014DE-C8C9-4395-BB65-F5CDFD92B9FA}" srcId="{9F5BBEC5-104F-483D-BB78-04B87A72EB1E}" destId="{47BC2CA8-0B2F-4B31-9B53-CC47256FD3C4}" srcOrd="0" destOrd="0" parTransId="{5C3E1295-5506-4AD3-8415-B87AED6BF8FB}" sibTransId="{FE3758FB-01A1-40A3-85F3-441AB054E28D}"/>
    <dgm:cxn modelId="{6834DC64-3FB4-4C49-B96F-5BB85D19EA05}" type="presParOf" srcId="{D228560B-BB0D-448C-A0EF-DF59F882DE58}" destId="{078CF09C-8870-4702-AE0A-6D0DF7C637B2}" srcOrd="0" destOrd="0" presId="urn:microsoft.com/office/officeart/2008/layout/PictureAccentList"/>
    <dgm:cxn modelId="{A043D371-A31A-4F02-93B2-7A6C675353F0}" type="presParOf" srcId="{078CF09C-8870-4702-AE0A-6D0DF7C637B2}" destId="{F56EAFE7-49C8-48A2-8B86-C4FE3EB3FDC7}" srcOrd="0" destOrd="0" presId="urn:microsoft.com/office/officeart/2008/layout/PictureAccentList"/>
    <dgm:cxn modelId="{111BAF53-9A79-4F3C-98E5-7E2EE0022B5D}" type="presParOf" srcId="{F56EAFE7-49C8-48A2-8B86-C4FE3EB3FDC7}" destId="{7E8AE11A-DD0E-459C-95BA-97D30BFBBE72}" srcOrd="0" destOrd="0" presId="urn:microsoft.com/office/officeart/2008/layout/PictureAccentList"/>
    <dgm:cxn modelId="{3B800D06-5D62-4BAF-86A0-2C72B28C40C7}" type="presParOf" srcId="{078CF09C-8870-4702-AE0A-6D0DF7C637B2}" destId="{7AEB10A9-1FCE-4631-9145-AFD2E418866B}" srcOrd="1" destOrd="0" presId="urn:microsoft.com/office/officeart/2008/layout/PictureAccentList"/>
    <dgm:cxn modelId="{E2FE0745-3063-48B3-B33E-5085170595A6}" type="presParOf" srcId="{7AEB10A9-1FCE-4631-9145-AFD2E418866B}" destId="{BE99E848-0752-4E28-860E-134E0A2B5C44}" srcOrd="0" destOrd="0" presId="urn:microsoft.com/office/officeart/2008/layout/PictureAccentList"/>
    <dgm:cxn modelId="{B7CEB97C-A58B-4804-81FA-F075E25297EE}" type="presParOf" srcId="{BE99E848-0752-4E28-860E-134E0A2B5C44}" destId="{90687B2B-1085-4FAF-AA38-CB320099EC3D}" srcOrd="0" destOrd="0" presId="urn:microsoft.com/office/officeart/2008/layout/PictureAccentList"/>
    <dgm:cxn modelId="{0981CCD1-66BF-406F-BB74-4DEB9E02A273}" type="presParOf" srcId="{BE99E848-0752-4E28-860E-134E0A2B5C44}" destId="{5BC77465-AF38-434D-9D2F-F2C538EE52D8}" srcOrd="1" destOrd="0" presId="urn:microsoft.com/office/officeart/2008/layout/PictureAccentList"/>
    <dgm:cxn modelId="{30605B5A-6523-4866-9522-47B08EAC4A11}" type="presParOf" srcId="{7AEB10A9-1FCE-4631-9145-AFD2E418866B}" destId="{714236FB-1844-4573-8047-8B1CFF9A1F2F}" srcOrd="1" destOrd="0" presId="urn:microsoft.com/office/officeart/2008/layout/PictureAccentList"/>
    <dgm:cxn modelId="{CEF3111F-D7AE-4725-B48B-C45112D340D3}" type="presParOf" srcId="{714236FB-1844-4573-8047-8B1CFF9A1F2F}" destId="{DC41EDB7-8079-4438-BE6E-4A39D16F7D98}" srcOrd="0" destOrd="0" presId="urn:microsoft.com/office/officeart/2008/layout/PictureAccentList"/>
    <dgm:cxn modelId="{5A6FF39A-CCC1-4131-9ED6-79B8DB34E61C}" type="presParOf" srcId="{714236FB-1844-4573-8047-8B1CFF9A1F2F}" destId="{1A7CCE17-7C78-41E9-BA8C-888D948D512C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0C4D6EF-0B67-4662-8F7A-1CDA8B971680}" type="doc">
      <dgm:prSet loTypeId="urn:microsoft.com/office/officeart/2008/layout/PictureAccentList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pl-PL"/>
        </a:p>
      </dgm:t>
    </dgm:pt>
    <dgm:pt modelId="{7EBD47E8-C877-4548-8E37-E63F794543E2}">
      <dgm:prSet phldrT="[Tekst]"/>
      <dgm:spPr>
        <a:xfrm>
          <a:off x="289150" y="1094"/>
          <a:ext cx="5464358" cy="658352"/>
        </a:xfrm>
        <a:prstGeom prst="roundRect">
          <a:avLst>
            <a:gd name="adj" fmla="val 1000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57150" cap="flat" cmpd="sng" algn="ctr">
          <a:solidFill>
            <a:scrgbClr r="0" g="0" b="0"/>
          </a:solidFill>
          <a:prstDash val="solid"/>
          <a:miter lim="800000"/>
        </a:ln>
        <a:effectLst/>
      </dgm:spPr>
      <dgm:t>
        <a:bodyPr/>
        <a:lstStyle/>
        <a:p>
          <a:r>
            <a:rPr lang="pl-PL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Komponenty Mechanizmu MP- propozycja </a:t>
          </a:r>
        </a:p>
      </dgm:t>
    </dgm:pt>
    <dgm:pt modelId="{EA3A109F-8166-4609-8FCD-E7C6B2843FF7}" type="parTrans" cxnId="{6E727831-BC29-451A-ADB1-5BB1A2B995CA}">
      <dgm:prSet/>
      <dgm:spPr/>
      <dgm:t>
        <a:bodyPr/>
        <a:lstStyle/>
        <a:p>
          <a:endParaRPr lang="pl-PL"/>
        </a:p>
      </dgm:t>
    </dgm:pt>
    <dgm:pt modelId="{3C38F585-C34A-4763-AF67-5B1727E6BBB7}" type="sibTrans" cxnId="{6E727831-BC29-451A-ADB1-5BB1A2B995CA}">
      <dgm:prSet/>
      <dgm:spPr/>
      <dgm:t>
        <a:bodyPr/>
        <a:lstStyle/>
        <a:p>
          <a:endParaRPr lang="pl-PL"/>
        </a:p>
      </dgm:t>
    </dgm:pt>
    <dgm:pt modelId="{8CEEECDC-A398-40AA-90A7-32C5164D4A9F}">
      <dgm:prSet phldrT="[Tekst]" custT="1"/>
      <dgm:spPr>
        <a:xfrm>
          <a:off x="987004" y="777951"/>
          <a:ext cx="4766504" cy="658352"/>
        </a:xfrm>
        <a:prstGeom prst="roundRect">
          <a:avLst>
            <a:gd name="adj" fmla="val 1667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002060"/>
          </a:solidFill>
          <a:prstDash val="solid"/>
          <a:miter lim="800000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pPr algn="l"/>
          <a:r>
            <a:rPr lang="pl-PL" sz="18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Komponent 1 - Podmioty odpowiedzialne za proces monitoringu</a:t>
          </a:r>
        </a:p>
      </dgm:t>
    </dgm:pt>
    <dgm:pt modelId="{D45C8A0C-8452-4D67-B298-832188AF3FCF}" type="parTrans" cxnId="{3E22080F-0641-4969-AD2A-92AF6553D017}">
      <dgm:prSet/>
      <dgm:spPr/>
      <dgm:t>
        <a:bodyPr/>
        <a:lstStyle/>
        <a:p>
          <a:endParaRPr lang="pl-PL"/>
        </a:p>
      </dgm:t>
    </dgm:pt>
    <dgm:pt modelId="{0CBE4A07-8811-4130-AF90-B7A01BDC06C8}" type="sibTrans" cxnId="{3E22080F-0641-4969-AD2A-92AF6553D017}">
      <dgm:prSet/>
      <dgm:spPr/>
      <dgm:t>
        <a:bodyPr/>
        <a:lstStyle/>
        <a:p>
          <a:endParaRPr lang="pl-PL"/>
        </a:p>
      </dgm:t>
    </dgm:pt>
    <dgm:pt modelId="{6CB72B09-DCE6-44C2-B5CD-3D5668B121A4}">
      <dgm:prSet phldrT="[Tekst]" custT="1"/>
      <dgm:spPr>
        <a:xfrm>
          <a:off x="987004" y="1515306"/>
          <a:ext cx="4766504" cy="658352"/>
        </a:xfrm>
        <a:prstGeom prst="roundRect">
          <a:avLst>
            <a:gd name="adj" fmla="val 1667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002060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algn="l"/>
          <a:r>
            <a:rPr lang="pl-PL" sz="18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Komponent 2 - Narzędzia monitoringu - Karty Monitoringu i Raport</a:t>
          </a:r>
        </a:p>
      </dgm:t>
    </dgm:pt>
    <dgm:pt modelId="{2E383E44-8D27-427C-9C52-B7F1F9257087}" type="parTrans" cxnId="{60356BEC-A5C9-473C-B8E5-F864F525715B}">
      <dgm:prSet/>
      <dgm:spPr/>
      <dgm:t>
        <a:bodyPr/>
        <a:lstStyle/>
        <a:p>
          <a:endParaRPr lang="pl-PL"/>
        </a:p>
      </dgm:t>
    </dgm:pt>
    <dgm:pt modelId="{6DC5B97E-7D95-4979-BEAE-4CE5B75D07C2}" type="sibTrans" cxnId="{60356BEC-A5C9-473C-B8E5-F864F525715B}">
      <dgm:prSet/>
      <dgm:spPr/>
      <dgm:t>
        <a:bodyPr/>
        <a:lstStyle/>
        <a:p>
          <a:endParaRPr lang="pl-PL"/>
        </a:p>
      </dgm:t>
    </dgm:pt>
    <dgm:pt modelId="{F3403492-8705-48CF-B9D7-6051FE1B9624}">
      <dgm:prSet custT="1"/>
      <dgm:spPr>
        <a:xfrm>
          <a:off x="987004" y="2252662"/>
          <a:ext cx="4766504" cy="658352"/>
        </a:xfrm>
        <a:prstGeom prst="roundRect">
          <a:avLst>
            <a:gd name="adj" fmla="val 1667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002060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algn="l"/>
          <a:r>
            <a:rPr lang="pl-PL" sz="18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Komponent 3 - Platforma produktów monitoringu (raportów)</a:t>
          </a:r>
        </a:p>
      </dgm:t>
    </dgm:pt>
    <dgm:pt modelId="{B0EDF59A-EC6A-46F5-A9C2-36F523DA6970}" type="parTrans" cxnId="{E42895B2-4861-48E9-B8DE-DDE00833B617}">
      <dgm:prSet/>
      <dgm:spPr/>
      <dgm:t>
        <a:bodyPr/>
        <a:lstStyle/>
        <a:p>
          <a:endParaRPr lang="pl-PL"/>
        </a:p>
      </dgm:t>
    </dgm:pt>
    <dgm:pt modelId="{0955C295-7C3A-4F7D-940E-07EE81B2C71B}" type="sibTrans" cxnId="{E42895B2-4861-48E9-B8DE-DDE00833B617}">
      <dgm:prSet/>
      <dgm:spPr/>
      <dgm:t>
        <a:bodyPr/>
        <a:lstStyle/>
        <a:p>
          <a:endParaRPr lang="pl-PL"/>
        </a:p>
      </dgm:t>
    </dgm:pt>
    <dgm:pt modelId="{EF57AAD2-876A-4D70-904F-B13765DEFE6C}" type="pres">
      <dgm:prSet presAssocID="{80C4D6EF-0B67-4662-8F7A-1CDA8B971680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</dgm:pt>
    <dgm:pt modelId="{9FE388F2-E0E5-48F4-A4CE-15407E6C29FA}" type="pres">
      <dgm:prSet presAssocID="{7EBD47E8-C877-4548-8E37-E63F794543E2}" presName="root" presStyleCnt="0">
        <dgm:presLayoutVars>
          <dgm:chMax/>
          <dgm:chPref val="4"/>
        </dgm:presLayoutVars>
      </dgm:prSet>
      <dgm:spPr/>
    </dgm:pt>
    <dgm:pt modelId="{33A75311-3DB0-483F-B1B4-A3BB71076939}" type="pres">
      <dgm:prSet presAssocID="{7EBD47E8-C877-4548-8E37-E63F794543E2}" presName="rootComposite" presStyleCnt="0">
        <dgm:presLayoutVars/>
      </dgm:prSet>
      <dgm:spPr/>
    </dgm:pt>
    <dgm:pt modelId="{677EE264-16C5-441E-984B-8A12114BEEED}" type="pres">
      <dgm:prSet presAssocID="{7EBD47E8-C877-4548-8E37-E63F794543E2}" presName="rootText" presStyleLbl="node0" presStyleIdx="0" presStyleCnt="1" custScaleX="108970">
        <dgm:presLayoutVars>
          <dgm:chMax/>
          <dgm:chPref val="4"/>
        </dgm:presLayoutVars>
      </dgm:prSet>
      <dgm:spPr/>
    </dgm:pt>
    <dgm:pt modelId="{A70FAF14-8027-4A03-8706-387A63E9598A}" type="pres">
      <dgm:prSet presAssocID="{7EBD47E8-C877-4548-8E37-E63F794543E2}" presName="childShape" presStyleCnt="0">
        <dgm:presLayoutVars>
          <dgm:chMax val="0"/>
          <dgm:chPref val="0"/>
        </dgm:presLayoutVars>
      </dgm:prSet>
      <dgm:spPr/>
    </dgm:pt>
    <dgm:pt modelId="{10D5CEC4-D33E-4902-BEB3-D7E19C599B45}" type="pres">
      <dgm:prSet presAssocID="{8CEEECDC-A398-40AA-90A7-32C5164D4A9F}" presName="childComposite" presStyleCnt="0">
        <dgm:presLayoutVars>
          <dgm:chMax val="0"/>
          <dgm:chPref val="0"/>
        </dgm:presLayoutVars>
      </dgm:prSet>
      <dgm:spPr/>
    </dgm:pt>
    <dgm:pt modelId="{8CC62AAE-6F50-4AF3-A772-62255DAB34C9}" type="pres">
      <dgm:prSet presAssocID="{8CEEECDC-A398-40AA-90A7-32C5164D4A9F}" presName="Image" presStyleLbl="node1" presStyleIdx="0" presStyleCnt="3"/>
      <dgm:spPr>
        <a:xfrm>
          <a:off x="289150" y="777951"/>
          <a:ext cx="658352" cy="658352"/>
        </a:xfrm>
        <a:prstGeom prst="roundRect">
          <a:avLst>
            <a:gd name="adj" fmla="val 16670"/>
          </a:avLst>
        </a:prstGeom>
        <a:solidFill>
          <a:srgbClr val="00FF00"/>
        </a:solidFill>
        <a:ln w="12700" cap="flat" cmpd="sng" algn="ctr">
          <a:solidFill>
            <a:srgbClr val="92278F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>
          <a:glow rad="101600">
            <a:srgbClr val="92278F">
              <a:satMod val="175000"/>
              <a:alpha val="40000"/>
            </a:srgbClr>
          </a:glow>
        </a:effectLst>
      </dgm:spPr>
    </dgm:pt>
    <dgm:pt modelId="{A3B776A3-0DC6-4C7D-A5F4-DBFB73EA9652}" type="pres">
      <dgm:prSet presAssocID="{8CEEECDC-A398-40AA-90A7-32C5164D4A9F}" presName="childText" presStyleLbl="lnNode1" presStyleIdx="0" presStyleCnt="3">
        <dgm:presLayoutVars>
          <dgm:chMax val="0"/>
          <dgm:chPref val="0"/>
          <dgm:bulletEnabled val="1"/>
        </dgm:presLayoutVars>
      </dgm:prSet>
      <dgm:spPr/>
    </dgm:pt>
    <dgm:pt modelId="{018041AD-3DF2-4358-A242-2DCAFEBFA4D4}" type="pres">
      <dgm:prSet presAssocID="{6CB72B09-DCE6-44C2-B5CD-3D5668B121A4}" presName="childComposite" presStyleCnt="0">
        <dgm:presLayoutVars>
          <dgm:chMax val="0"/>
          <dgm:chPref val="0"/>
        </dgm:presLayoutVars>
      </dgm:prSet>
      <dgm:spPr/>
    </dgm:pt>
    <dgm:pt modelId="{8C4ED453-32EA-4FC4-A87D-F995A08B9643}" type="pres">
      <dgm:prSet presAssocID="{6CB72B09-DCE6-44C2-B5CD-3D5668B121A4}" presName="Image" presStyleLbl="node1" presStyleIdx="1" presStyleCnt="3"/>
      <dgm:spPr>
        <a:xfrm>
          <a:off x="289150" y="1515306"/>
          <a:ext cx="658352" cy="658352"/>
        </a:xfrm>
        <a:prstGeom prst="roundRect">
          <a:avLst>
            <a:gd name="adj" fmla="val 16670"/>
          </a:avLst>
        </a:prstGeom>
        <a:solidFill>
          <a:srgbClr val="00FF00"/>
        </a:solidFill>
        <a:ln w="12700" cap="flat" cmpd="sng" algn="ctr">
          <a:solidFill>
            <a:srgbClr val="92278F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>
          <a:glow rad="101600">
            <a:srgbClr val="92278F">
              <a:satMod val="175000"/>
              <a:alpha val="40000"/>
            </a:srgbClr>
          </a:glow>
        </a:effectLst>
      </dgm:spPr>
    </dgm:pt>
    <dgm:pt modelId="{8AD2B4F9-3989-4F8A-AED2-063759D84BE4}" type="pres">
      <dgm:prSet presAssocID="{6CB72B09-DCE6-44C2-B5CD-3D5668B121A4}" presName="childText" presStyleLbl="lnNode1" presStyleIdx="1" presStyleCnt="3">
        <dgm:presLayoutVars>
          <dgm:chMax val="0"/>
          <dgm:chPref val="0"/>
          <dgm:bulletEnabled val="1"/>
        </dgm:presLayoutVars>
      </dgm:prSet>
      <dgm:spPr/>
    </dgm:pt>
    <dgm:pt modelId="{20E51A93-BFDA-4854-A7FA-6E853A271C98}" type="pres">
      <dgm:prSet presAssocID="{F3403492-8705-48CF-B9D7-6051FE1B9624}" presName="childComposite" presStyleCnt="0">
        <dgm:presLayoutVars>
          <dgm:chMax val="0"/>
          <dgm:chPref val="0"/>
        </dgm:presLayoutVars>
      </dgm:prSet>
      <dgm:spPr/>
    </dgm:pt>
    <dgm:pt modelId="{CE7A7B91-F467-453D-B36F-FD93BA5E24F5}" type="pres">
      <dgm:prSet presAssocID="{F3403492-8705-48CF-B9D7-6051FE1B9624}" presName="Image" presStyleLbl="node1" presStyleIdx="2" presStyleCnt="3"/>
      <dgm:spPr>
        <a:xfrm>
          <a:off x="289150" y="2252662"/>
          <a:ext cx="658352" cy="658352"/>
        </a:xfrm>
        <a:prstGeom prst="roundRect">
          <a:avLst>
            <a:gd name="adj" fmla="val 16670"/>
          </a:avLst>
        </a:prstGeom>
        <a:solidFill>
          <a:srgbClr val="00FF00"/>
        </a:solidFill>
        <a:ln w="12700" cap="flat" cmpd="sng" algn="ctr">
          <a:solidFill>
            <a:srgbClr val="92278F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>
          <a:glow rad="101600">
            <a:srgbClr val="92278F">
              <a:satMod val="175000"/>
              <a:alpha val="40000"/>
            </a:srgbClr>
          </a:glow>
        </a:effectLst>
      </dgm:spPr>
    </dgm:pt>
    <dgm:pt modelId="{C7022A58-6188-4321-B95B-E11A43E14DE5}" type="pres">
      <dgm:prSet presAssocID="{F3403492-8705-48CF-B9D7-6051FE1B9624}" presName="childText" presStyleLbl="ln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3E22080F-0641-4969-AD2A-92AF6553D017}" srcId="{7EBD47E8-C877-4548-8E37-E63F794543E2}" destId="{8CEEECDC-A398-40AA-90A7-32C5164D4A9F}" srcOrd="0" destOrd="0" parTransId="{D45C8A0C-8452-4D67-B298-832188AF3FCF}" sibTransId="{0CBE4A07-8811-4130-AF90-B7A01BDC06C8}"/>
    <dgm:cxn modelId="{B1A2262F-49BF-4DE7-8393-3FC20D900F95}" type="presOf" srcId="{6CB72B09-DCE6-44C2-B5CD-3D5668B121A4}" destId="{8AD2B4F9-3989-4F8A-AED2-063759D84BE4}" srcOrd="0" destOrd="0" presId="urn:microsoft.com/office/officeart/2008/layout/PictureAccentList"/>
    <dgm:cxn modelId="{6E727831-BC29-451A-ADB1-5BB1A2B995CA}" srcId="{80C4D6EF-0B67-4662-8F7A-1CDA8B971680}" destId="{7EBD47E8-C877-4548-8E37-E63F794543E2}" srcOrd="0" destOrd="0" parTransId="{EA3A109F-8166-4609-8FCD-E7C6B2843FF7}" sibTransId="{3C38F585-C34A-4763-AF67-5B1727E6BBB7}"/>
    <dgm:cxn modelId="{2DD6B63D-E67E-478B-AC26-CFF1EFFC4729}" type="presOf" srcId="{F3403492-8705-48CF-B9D7-6051FE1B9624}" destId="{C7022A58-6188-4321-B95B-E11A43E14DE5}" srcOrd="0" destOrd="0" presId="urn:microsoft.com/office/officeart/2008/layout/PictureAccentList"/>
    <dgm:cxn modelId="{83955B73-0348-4FD3-AF05-AF090FC091FD}" type="presOf" srcId="{8CEEECDC-A398-40AA-90A7-32C5164D4A9F}" destId="{A3B776A3-0DC6-4C7D-A5F4-DBFB73EA9652}" srcOrd="0" destOrd="0" presId="urn:microsoft.com/office/officeart/2008/layout/PictureAccentList"/>
    <dgm:cxn modelId="{22EAEC7F-504D-4A15-B654-36DA36B40E34}" type="presOf" srcId="{80C4D6EF-0B67-4662-8F7A-1CDA8B971680}" destId="{EF57AAD2-876A-4D70-904F-B13765DEFE6C}" srcOrd="0" destOrd="0" presId="urn:microsoft.com/office/officeart/2008/layout/PictureAccentList"/>
    <dgm:cxn modelId="{E42895B2-4861-48E9-B8DE-DDE00833B617}" srcId="{7EBD47E8-C877-4548-8E37-E63F794543E2}" destId="{F3403492-8705-48CF-B9D7-6051FE1B9624}" srcOrd="2" destOrd="0" parTransId="{B0EDF59A-EC6A-46F5-A9C2-36F523DA6970}" sibTransId="{0955C295-7C3A-4F7D-940E-07EE81B2C71B}"/>
    <dgm:cxn modelId="{5BF142CF-2600-4A4A-8FD0-309D25A21950}" type="presOf" srcId="{7EBD47E8-C877-4548-8E37-E63F794543E2}" destId="{677EE264-16C5-441E-984B-8A12114BEEED}" srcOrd="0" destOrd="0" presId="urn:microsoft.com/office/officeart/2008/layout/PictureAccentList"/>
    <dgm:cxn modelId="{60356BEC-A5C9-473C-B8E5-F864F525715B}" srcId="{7EBD47E8-C877-4548-8E37-E63F794543E2}" destId="{6CB72B09-DCE6-44C2-B5CD-3D5668B121A4}" srcOrd="1" destOrd="0" parTransId="{2E383E44-8D27-427C-9C52-B7F1F9257087}" sibTransId="{6DC5B97E-7D95-4979-BEAE-4CE5B75D07C2}"/>
    <dgm:cxn modelId="{6132A67C-BC56-4E4E-AB22-E01F6E250678}" type="presParOf" srcId="{EF57AAD2-876A-4D70-904F-B13765DEFE6C}" destId="{9FE388F2-E0E5-48F4-A4CE-15407E6C29FA}" srcOrd="0" destOrd="0" presId="urn:microsoft.com/office/officeart/2008/layout/PictureAccentList"/>
    <dgm:cxn modelId="{6242FCF1-1574-4D44-8F26-97CB63C543A3}" type="presParOf" srcId="{9FE388F2-E0E5-48F4-A4CE-15407E6C29FA}" destId="{33A75311-3DB0-483F-B1B4-A3BB71076939}" srcOrd="0" destOrd="0" presId="urn:microsoft.com/office/officeart/2008/layout/PictureAccentList"/>
    <dgm:cxn modelId="{BB208351-3C13-4A75-8781-1CB022B6E578}" type="presParOf" srcId="{33A75311-3DB0-483F-B1B4-A3BB71076939}" destId="{677EE264-16C5-441E-984B-8A12114BEEED}" srcOrd="0" destOrd="0" presId="urn:microsoft.com/office/officeart/2008/layout/PictureAccentList"/>
    <dgm:cxn modelId="{B2B7C80F-13D3-4B7B-B830-E0A23D3F627F}" type="presParOf" srcId="{9FE388F2-E0E5-48F4-A4CE-15407E6C29FA}" destId="{A70FAF14-8027-4A03-8706-387A63E9598A}" srcOrd="1" destOrd="0" presId="urn:microsoft.com/office/officeart/2008/layout/PictureAccentList"/>
    <dgm:cxn modelId="{5779B511-5645-46CA-AB6A-98F02E06D2C5}" type="presParOf" srcId="{A70FAF14-8027-4A03-8706-387A63E9598A}" destId="{10D5CEC4-D33E-4902-BEB3-D7E19C599B45}" srcOrd="0" destOrd="0" presId="urn:microsoft.com/office/officeart/2008/layout/PictureAccentList"/>
    <dgm:cxn modelId="{FF4C5738-6087-4452-9171-F124AE07227A}" type="presParOf" srcId="{10D5CEC4-D33E-4902-BEB3-D7E19C599B45}" destId="{8CC62AAE-6F50-4AF3-A772-62255DAB34C9}" srcOrd="0" destOrd="0" presId="urn:microsoft.com/office/officeart/2008/layout/PictureAccentList"/>
    <dgm:cxn modelId="{54B0129C-F3B0-42E3-AEFC-BE16ECB63AAA}" type="presParOf" srcId="{10D5CEC4-D33E-4902-BEB3-D7E19C599B45}" destId="{A3B776A3-0DC6-4C7D-A5F4-DBFB73EA9652}" srcOrd="1" destOrd="0" presId="urn:microsoft.com/office/officeart/2008/layout/PictureAccentList"/>
    <dgm:cxn modelId="{03C9367F-74E3-433B-8CA5-E4255039D2CD}" type="presParOf" srcId="{A70FAF14-8027-4A03-8706-387A63E9598A}" destId="{018041AD-3DF2-4358-A242-2DCAFEBFA4D4}" srcOrd="1" destOrd="0" presId="urn:microsoft.com/office/officeart/2008/layout/PictureAccentList"/>
    <dgm:cxn modelId="{937D5AB6-D118-443C-85D5-D561F22CD8AA}" type="presParOf" srcId="{018041AD-3DF2-4358-A242-2DCAFEBFA4D4}" destId="{8C4ED453-32EA-4FC4-A87D-F995A08B9643}" srcOrd="0" destOrd="0" presId="urn:microsoft.com/office/officeart/2008/layout/PictureAccentList"/>
    <dgm:cxn modelId="{BC6E63A5-DB16-4805-8E00-EC2109C6F581}" type="presParOf" srcId="{018041AD-3DF2-4358-A242-2DCAFEBFA4D4}" destId="{8AD2B4F9-3989-4F8A-AED2-063759D84BE4}" srcOrd="1" destOrd="0" presId="urn:microsoft.com/office/officeart/2008/layout/PictureAccentList"/>
    <dgm:cxn modelId="{9A810E6C-E49F-4059-B9CE-9255C7E711F0}" type="presParOf" srcId="{A70FAF14-8027-4A03-8706-387A63E9598A}" destId="{20E51A93-BFDA-4854-A7FA-6E853A271C98}" srcOrd="2" destOrd="0" presId="urn:microsoft.com/office/officeart/2008/layout/PictureAccentList"/>
    <dgm:cxn modelId="{42C13B12-2C6E-48BB-A7DF-753D0551C3CA}" type="presParOf" srcId="{20E51A93-BFDA-4854-A7FA-6E853A271C98}" destId="{CE7A7B91-F467-453D-B36F-FD93BA5E24F5}" srcOrd="0" destOrd="0" presId="urn:microsoft.com/office/officeart/2008/layout/PictureAccentList"/>
    <dgm:cxn modelId="{B371739E-4479-447F-A66D-456F8154653F}" type="presParOf" srcId="{20E51A93-BFDA-4854-A7FA-6E853A271C98}" destId="{C7022A58-6188-4321-B95B-E11A43E14DE5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DBFF85D-4AD8-458F-80F2-71CBDC220A76}" type="doc">
      <dgm:prSet loTypeId="urn:microsoft.com/office/officeart/2005/8/layout/target3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pl-PL"/>
        </a:p>
      </dgm:t>
    </dgm:pt>
    <dgm:pt modelId="{BE570027-69BF-4F26-8B34-4ED98785824D}">
      <dgm:prSet phldrT="[Tekst]" custT="1"/>
      <dgm:spPr>
        <a:xfrm>
          <a:off x="1282477" y="0"/>
          <a:ext cx="4629150" cy="2743199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5982DB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lang="pl-PL" sz="20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Grupa</a:t>
          </a:r>
          <a:br>
            <a:rPr lang="pl-PL" sz="20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</a:br>
          <a:r>
            <a:rPr lang="pl-PL" sz="20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"Wykonawcy usług społecznych" </a:t>
          </a:r>
        </a:p>
      </dgm:t>
    </dgm:pt>
    <dgm:pt modelId="{C67B0AF8-6BA3-4DCF-86B5-D8C2465A3D04}" type="parTrans" cxnId="{A2E81079-85D3-45E7-9F94-2A7CFE35A439}">
      <dgm:prSet/>
      <dgm:spPr/>
      <dgm:t>
        <a:bodyPr/>
        <a:lstStyle/>
        <a:p>
          <a:endParaRPr lang="pl-PL"/>
        </a:p>
      </dgm:t>
    </dgm:pt>
    <dgm:pt modelId="{ED2CBD3A-5603-4EAA-83B6-590EECA9B9ED}" type="sibTrans" cxnId="{A2E81079-85D3-45E7-9F94-2A7CFE35A439}">
      <dgm:prSet/>
      <dgm:spPr/>
      <dgm:t>
        <a:bodyPr/>
        <a:lstStyle/>
        <a:p>
          <a:endParaRPr lang="pl-PL"/>
        </a:p>
      </dgm:t>
    </dgm:pt>
    <dgm:pt modelId="{645BAE04-2A16-437B-B2D8-A29F24701AA6}">
      <dgm:prSet phldrT="[Tekst]" custT="1"/>
      <dgm:spPr>
        <a:xfrm>
          <a:off x="3453386" y="0"/>
          <a:ext cx="2601906" cy="822961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gm:spPr>
      <dgm:t>
        <a:bodyPr/>
        <a:lstStyle/>
        <a:p>
          <a:r>
            <a:rPr lang="pl-PL" sz="18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Realizatorzy usług społecznych i organizatorzy działań wspierających</a:t>
          </a:r>
        </a:p>
      </dgm:t>
    </dgm:pt>
    <dgm:pt modelId="{82D6A22D-07D5-425D-8B9D-D075CB52FF1C}" type="parTrans" cxnId="{F72BDCC3-8037-4064-B707-9D7C3DE1CBA1}">
      <dgm:prSet/>
      <dgm:spPr/>
      <dgm:t>
        <a:bodyPr/>
        <a:lstStyle/>
        <a:p>
          <a:endParaRPr lang="pl-PL"/>
        </a:p>
      </dgm:t>
    </dgm:pt>
    <dgm:pt modelId="{03D903FC-CC2A-4E15-B3DF-C2F0F84EAE2C}" type="sibTrans" cxnId="{F72BDCC3-8037-4064-B707-9D7C3DE1CBA1}">
      <dgm:prSet/>
      <dgm:spPr/>
      <dgm:t>
        <a:bodyPr/>
        <a:lstStyle/>
        <a:p>
          <a:endParaRPr lang="pl-PL"/>
        </a:p>
      </dgm:t>
    </dgm:pt>
    <dgm:pt modelId="{F6EEA218-A954-4529-BD3C-2C8779ADD852}">
      <dgm:prSet phldrT="[Tekst]" custT="1"/>
      <dgm:spPr>
        <a:xfrm>
          <a:off x="3453386" y="0"/>
          <a:ext cx="2601906" cy="822961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gm:spPr>
      <dgm:t>
        <a:bodyPr/>
        <a:lstStyle/>
        <a:p>
          <a:r>
            <a:rPr lang="pl-PL" sz="18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Konsultanci lokalnych programów usług społecznych</a:t>
          </a:r>
        </a:p>
      </dgm:t>
    </dgm:pt>
    <dgm:pt modelId="{8A5CCA05-37F8-4CDB-9F2C-6F87C9A77481}" type="parTrans" cxnId="{0EA2FC04-BB4E-4255-8A8A-FC60E7499818}">
      <dgm:prSet/>
      <dgm:spPr/>
      <dgm:t>
        <a:bodyPr/>
        <a:lstStyle/>
        <a:p>
          <a:endParaRPr lang="pl-PL"/>
        </a:p>
      </dgm:t>
    </dgm:pt>
    <dgm:pt modelId="{EE1AA878-1C9E-42AA-8268-DC03C229DEB1}" type="sibTrans" cxnId="{0EA2FC04-BB4E-4255-8A8A-FC60E7499818}">
      <dgm:prSet/>
      <dgm:spPr/>
      <dgm:t>
        <a:bodyPr/>
        <a:lstStyle/>
        <a:p>
          <a:endParaRPr lang="pl-PL"/>
        </a:p>
      </dgm:t>
    </dgm:pt>
    <dgm:pt modelId="{6D73E5AA-A256-4D2D-89D7-D9DC81D90AD1}">
      <dgm:prSet phldrT="[Tekst]" custT="1"/>
      <dgm:spPr>
        <a:xfrm>
          <a:off x="1282477" y="822961"/>
          <a:ext cx="4629150" cy="1783078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5982DB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lang="pl-PL" sz="20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Grupa </a:t>
          </a:r>
          <a:br>
            <a:rPr lang="pl-PL" sz="20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</a:br>
          <a:r>
            <a:rPr lang="pl-PL" sz="20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"Instytucje zarządzające usługami"</a:t>
          </a:r>
        </a:p>
      </dgm:t>
    </dgm:pt>
    <dgm:pt modelId="{ED6F4B96-C4EA-4110-948B-CA94DCE8491E}" type="parTrans" cxnId="{70B919B9-731D-4C9C-ABDF-58F5CACA070B}">
      <dgm:prSet/>
      <dgm:spPr/>
      <dgm:t>
        <a:bodyPr/>
        <a:lstStyle/>
        <a:p>
          <a:endParaRPr lang="pl-PL"/>
        </a:p>
      </dgm:t>
    </dgm:pt>
    <dgm:pt modelId="{9500ED2F-CC95-4E9E-AA7A-9057CCCE7133}" type="sibTrans" cxnId="{70B919B9-731D-4C9C-ABDF-58F5CACA070B}">
      <dgm:prSet/>
      <dgm:spPr/>
      <dgm:t>
        <a:bodyPr/>
        <a:lstStyle/>
        <a:p>
          <a:endParaRPr lang="pl-PL"/>
        </a:p>
      </dgm:t>
    </dgm:pt>
    <dgm:pt modelId="{6186BAC1-F153-48CC-832C-5624C65A5B9C}">
      <dgm:prSet phldrT="[Tekst]" custT="1"/>
      <dgm:spPr>
        <a:xfrm>
          <a:off x="3418806" y="822961"/>
          <a:ext cx="2671065" cy="822959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gm:spPr>
      <dgm:t>
        <a:bodyPr/>
        <a:lstStyle/>
        <a:p>
          <a:r>
            <a:rPr lang="pl-PL" sz="18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Lokalne instytucje - CUS / OPS / Urząd Gminy </a:t>
          </a:r>
        </a:p>
      </dgm:t>
    </dgm:pt>
    <dgm:pt modelId="{2C46942E-F772-49C6-86F6-5A590F7A7C5D}" type="parTrans" cxnId="{B5A93CFB-4B0C-4EAC-8963-4964B771E302}">
      <dgm:prSet/>
      <dgm:spPr/>
      <dgm:t>
        <a:bodyPr/>
        <a:lstStyle/>
        <a:p>
          <a:endParaRPr lang="pl-PL"/>
        </a:p>
      </dgm:t>
    </dgm:pt>
    <dgm:pt modelId="{5505B70F-384B-4808-A49A-52A783A4158C}" type="sibTrans" cxnId="{B5A93CFB-4B0C-4EAC-8963-4964B771E302}">
      <dgm:prSet/>
      <dgm:spPr/>
      <dgm:t>
        <a:bodyPr/>
        <a:lstStyle/>
        <a:p>
          <a:endParaRPr lang="pl-PL"/>
        </a:p>
      </dgm:t>
    </dgm:pt>
    <dgm:pt modelId="{428FB60C-A0C9-4672-8512-B5C47D0F5D72}">
      <dgm:prSet phldrT="[Tekst]" custT="1"/>
      <dgm:spPr>
        <a:xfrm>
          <a:off x="3418806" y="822961"/>
          <a:ext cx="2671065" cy="822959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gm:spPr>
      <dgm:t>
        <a:bodyPr/>
        <a:lstStyle/>
        <a:p>
          <a:r>
            <a:rPr lang="pl-PL" sz="18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Regionalne i centralne instytucje polityki społecznej (ROPS, departamenty </a:t>
          </a:r>
          <a:r>
            <a:rPr lang="pl-PL" sz="18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MRPiPS</a:t>
          </a:r>
          <a:r>
            <a:rPr lang="pl-PL" sz="18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)</a:t>
          </a:r>
        </a:p>
      </dgm:t>
    </dgm:pt>
    <dgm:pt modelId="{E3CBB5AF-B906-454B-BED9-50A948E12064}" type="parTrans" cxnId="{9A3241B5-7E69-44FE-A00E-DB5F6331EEAF}">
      <dgm:prSet/>
      <dgm:spPr/>
      <dgm:t>
        <a:bodyPr/>
        <a:lstStyle/>
        <a:p>
          <a:endParaRPr lang="pl-PL"/>
        </a:p>
      </dgm:t>
    </dgm:pt>
    <dgm:pt modelId="{8ECED099-A793-4B9D-BCA8-0C36F4E21756}" type="sibTrans" cxnId="{9A3241B5-7E69-44FE-A00E-DB5F6331EEAF}">
      <dgm:prSet/>
      <dgm:spPr/>
      <dgm:t>
        <a:bodyPr/>
        <a:lstStyle/>
        <a:p>
          <a:endParaRPr lang="pl-PL"/>
        </a:p>
      </dgm:t>
    </dgm:pt>
    <dgm:pt modelId="{BB996039-B030-4059-8C3B-0EC3223AAA67}">
      <dgm:prSet phldrT="[Tekst]" custT="1"/>
      <dgm:spPr>
        <a:xfrm>
          <a:off x="1282477" y="1645920"/>
          <a:ext cx="4629150" cy="822959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5982DB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lang="pl-PL" sz="20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Centrum </a:t>
          </a:r>
          <a:br>
            <a:rPr lang="pl-PL" sz="20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</a:br>
          <a:r>
            <a:rPr lang="pl-PL" sz="20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Monitoringu Partycypacji</a:t>
          </a:r>
        </a:p>
      </dgm:t>
    </dgm:pt>
    <dgm:pt modelId="{84C1D7A7-696B-4F06-98EC-BC47488FC291}" type="parTrans" cxnId="{39587FC0-67FB-4C1B-B027-0BDA216E031C}">
      <dgm:prSet/>
      <dgm:spPr/>
      <dgm:t>
        <a:bodyPr/>
        <a:lstStyle/>
        <a:p>
          <a:endParaRPr lang="pl-PL"/>
        </a:p>
      </dgm:t>
    </dgm:pt>
    <dgm:pt modelId="{92745288-8ED2-471C-8241-386D9F5C2658}" type="sibTrans" cxnId="{39587FC0-67FB-4C1B-B027-0BDA216E031C}">
      <dgm:prSet/>
      <dgm:spPr/>
      <dgm:t>
        <a:bodyPr/>
        <a:lstStyle/>
        <a:p>
          <a:endParaRPr lang="pl-PL"/>
        </a:p>
      </dgm:t>
    </dgm:pt>
    <dgm:pt modelId="{9FAD6CE3-1F3D-4E84-A0D8-470A54FB7B5E}">
      <dgm:prSet phldrT="[Tekst]" custT="1"/>
      <dgm:spPr>
        <a:xfrm>
          <a:off x="3597052" y="1645920"/>
          <a:ext cx="2314575" cy="822959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gm:spPr>
      <dgm:t>
        <a:bodyPr/>
        <a:lstStyle/>
        <a:p>
          <a:r>
            <a:rPr lang="pl-PL" sz="18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Obserwatorium CUS z siedzibą w Lublinie</a:t>
          </a:r>
        </a:p>
      </dgm:t>
    </dgm:pt>
    <dgm:pt modelId="{C150C673-1F7A-427A-84EC-0C7C3387D296}" type="parTrans" cxnId="{85776C08-FF6C-4EF7-9A4F-ED34CF5AEF89}">
      <dgm:prSet/>
      <dgm:spPr/>
      <dgm:t>
        <a:bodyPr/>
        <a:lstStyle/>
        <a:p>
          <a:endParaRPr lang="pl-PL"/>
        </a:p>
      </dgm:t>
    </dgm:pt>
    <dgm:pt modelId="{9D9427F0-9DD3-41ED-97EC-9C9924EE6585}" type="sibTrans" cxnId="{85776C08-FF6C-4EF7-9A4F-ED34CF5AEF89}">
      <dgm:prSet/>
      <dgm:spPr/>
      <dgm:t>
        <a:bodyPr/>
        <a:lstStyle/>
        <a:p>
          <a:endParaRPr lang="pl-PL"/>
        </a:p>
      </dgm:t>
    </dgm:pt>
    <dgm:pt modelId="{450D00A9-5FBA-43CC-B8C4-9CC2E73B75D5}" type="pres">
      <dgm:prSet presAssocID="{ADBFF85D-4AD8-458F-80F2-71CBDC220A76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5A333AEC-A03A-4152-913A-6810E4848884}" type="pres">
      <dgm:prSet presAssocID="{BE570027-69BF-4F26-8B34-4ED98785824D}" presName="circle1" presStyleLbl="node1" presStyleIdx="0" presStyleCnt="3"/>
      <dgm:spPr>
        <a:xfrm>
          <a:off x="-89122" y="0"/>
          <a:ext cx="2743199" cy="2743199"/>
        </a:xfrm>
        <a:prstGeom prst="pie">
          <a:avLst>
            <a:gd name="adj1" fmla="val 5400000"/>
            <a:gd name="adj2" fmla="val 16200000"/>
          </a:avLst>
        </a:prstGeom>
        <a:solidFill>
          <a:srgbClr val="9B57D3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</dgm:pt>
    <dgm:pt modelId="{E99B58EF-21C3-4C10-AE88-29A20C4541D4}" type="pres">
      <dgm:prSet presAssocID="{BE570027-69BF-4F26-8B34-4ED98785824D}" presName="space" presStyleCnt="0"/>
      <dgm:spPr/>
    </dgm:pt>
    <dgm:pt modelId="{290B776A-6692-4CB2-97E0-B4F4E2804357}" type="pres">
      <dgm:prSet presAssocID="{BE570027-69BF-4F26-8B34-4ED98785824D}" presName="rect1" presStyleLbl="alignAcc1" presStyleIdx="0" presStyleCnt="3"/>
      <dgm:spPr/>
    </dgm:pt>
    <dgm:pt modelId="{77DBE579-ABA7-430A-A939-F06E7A09D7AE}" type="pres">
      <dgm:prSet presAssocID="{6D73E5AA-A256-4D2D-89D7-D9DC81D90AD1}" presName="vertSpace2" presStyleLbl="node1" presStyleIdx="0" presStyleCnt="3"/>
      <dgm:spPr/>
    </dgm:pt>
    <dgm:pt modelId="{E838E949-5C15-4217-85E6-F59800C33FEE}" type="pres">
      <dgm:prSet presAssocID="{6D73E5AA-A256-4D2D-89D7-D9DC81D90AD1}" presName="circle2" presStyleLbl="node1" presStyleIdx="1" presStyleCnt="3"/>
      <dgm:spPr>
        <a:xfrm>
          <a:off x="390938" y="822961"/>
          <a:ext cx="1783078" cy="1783078"/>
        </a:xfrm>
        <a:prstGeom prst="pie">
          <a:avLst>
            <a:gd name="adj1" fmla="val 5400000"/>
            <a:gd name="adj2" fmla="val 16200000"/>
          </a:avLst>
        </a:prstGeom>
        <a:solidFill>
          <a:srgbClr val="FFFF0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</dgm:pt>
    <dgm:pt modelId="{B6266C7C-FC59-4AC3-97C5-76E98381E6FB}" type="pres">
      <dgm:prSet presAssocID="{6D73E5AA-A256-4D2D-89D7-D9DC81D90AD1}" presName="rect2" presStyleLbl="alignAcc1" presStyleIdx="1" presStyleCnt="3"/>
      <dgm:spPr/>
    </dgm:pt>
    <dgm:pt modelId="{487266AA-4A2B-4AFC-B8D0-389DDC01B43F}" type="pres">
      <dgm:prSet presAssocID="{BB996039-B030-4059-8C3B-0EC3223AAA67}" presName="vertSpace3" presStyleLbl="node1" presStyleIdx="1" presStyleCnt="3"/>
      <dgm:spPr/>
    </dgm:pt>
    <dgm:pt modelId="{700A3159-C927-49C6-881F-A1EFB089B238}" type="pres">
      <dgm:prSet presAssocID="{BB996039-B030-4059-8C3B-0EC3223AAA67}" presName="circle3" presStyleLbl="node1" presStyleIdx="2" presStyleCnt="3"/>
      <dgm:spPr>
        <a:xfrm>
          <a:off x="870997" y="1645920"/>
          <a:ext cx="822959" cy="822959"/>
        </a:xfrm>
        <a:prstGeom prst="pie">
          <a:avLst>
            <a:gd name="adj1" fmla="val 5400000"/>
            <a:gd name="adj2" fmla="val 16200000"/>
          </a:avLst>
        </a:prstGeom>
        <a:solidFill>
          <a:srgbClr val="FF000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</dgm:pt>
    <dgm:pt modelId="{D7480E17-B7EF-4730-BCC6-FCEB53815935}" type="pres">
      <dgm:prSet presAssocID="{BB996039-B030-4059-8C3B-0EC3223AAA67}" presName="rect3" presStyleLbl="alignAcc1" presStyleIdx="2" presStyleCnt="3"/>
      <dgm:spPr/>
    </dgm:pt>
    <dgm:pt modelId="{FD7FC5EA-5CAA-492B-A210-24B27CEC626E}" type="pres">
      <dgm:prSet presAssocID="{BE570027-69BF-4F26-8B34-4ED98785824D}" presName="rect1ParTx" presStyleLbl="alignAcc1" presStyleIdx="2" presStyleCnt="3">
        <dgm:presLayoutVars>
          <dgm:chMax val="1"/>
          <dgm:bulletEnabled val="1"/>
        </dgm:presLayoutVars>
      </dgm:prSet>
      <dgm:spPr/>
    </dgm:pt>
    <dgm:pt modelId="{D7912488-BA7F-40F5-B7BE-CD5DDA2B172E}" type="pres">
      <dgm:prSet presAssocID="{BE570027-69BF-4F26-8B34-4ED98785824D}" presName="rect1ChTx" presStyleLbl="alignAcc1" presStyleIdx="2" presStyleCnt="3" custScaleX="112414">
        <dgm:presLayoutVars>
          <dgm:bulletEnabled val="1"/>
        </dgm:presLayoutVars>
      </dgm:prSet>
      <dgm:spPr/>
    </dgm:pt>
    <dgm:pt modelId="{96AD8D98-BD2B-4F4F-A3C3-061B69642BE9}" type="pres">
      <dgm:prSet presAssocID="{6D73E5AA-A256-4D2D-89D7-D9DC81D90AD1}" presName="rect2ParTx" presStyleLbl="alignAcc1" presStyleIdx="2" presStyleCnt="3">
        <dgm:presLayoutVars>
          <dgm:chMax val="1"/>
          <dgm:bulletEnabled val="1"/>
        </dgm:presLayoutVars>
      </dgm:prSet>
      <dgm:spPr/>
    </dgm:pt>
    <dgm:pt modelId="{A0FCBD21-AE39-40F4-89FF-C5F12A874603}" type="pres">
      <dgm:prSet presAssocID="{6D73E5AA-A256-4D2D-89D7-D9DC81D90AD1}" presName="rect2ChTx" presStyleLbl="alignAcc1" presStyleIdx="2" presStyleCnt="3" custScaleX="115402">
        <dgm:presLayoutVars>
          <dgm:bulletEnabled val="1"/>
        </dgm:presLayoutVars>
      </dgm:prSet>
      <dgm:spPr/>
    </dgm:pt>
    <dgm:pt modelId="{0FE04AC9-2D64-458A-8301-5EB2F3D5EA18}" type="pres">
      <dgm:prSet presAssocID="{BB996039-B030-4059-8C3B-0EC3223AAA67}" presName="rect3ParTx" presStyleLbl="alignAcc1" presStyleIdx="2" presStyleCnt="3">
        <dgm:presLayoutVars>
          <dgm:chMax val="1"/>
          <dgm:bulletEnabled val="1"/>
        </dgm:presLayoutVars>
      </dgm:prSet>
      <dgm:spPr/>
    </dgm:pt>
    <dgm:pt modelId="{3BECA3A6-76B8-4822-A927-D433FC7870FD}" type="pres">
      <dgm:prSet presAssocID="{BB996039-B030-4059-8C3B-0EC3223AAA67}" presName="rect3ChTx" presStyleLbl="alignAcc1" presStyleIdx="2" presStyleCnt="3">
        <dgm:presLayoutVars>
          <dgm:bulletEnabled val="1"/>
        </dgm:presLayoutVars>
      </dgm:prSet>
      <dgm:spPr/>
    </dgm:pt>
  </dgm:ptLst>
  <dgm:cxnLst>
    <dgm:cxn modelId="{0EA2FC04-BB4E-4255-8A8A-FC60E7499818}" srcId="{BE570027-69BF-4F26-8B34-4ED98785824D}" destId="{F6EEA218-A954-4529-BD3C-2C8779ADD852}" srcOrd="1" destOrd="0" parTransId="{8A5CCA05-37F8-4CDB-9F2C-6F87C9A77481}" sibTransId="{EE1AA878-1C9E-42AA-8268-DC03C229DEB1}"/>
    <dgm:cxn modelId="{85776C08-FF6C-4EF7-9A4F-ED34CF5AEF89}" srcId="{BB996039-B030-4059-8C3B-0EC3223AAA67}" destId="{9FAD6CE3-1F3D-4E84-A0D8-470A54FB7B5E}" srcOrd="0" destOrd="0" parTransId="{C150C673-1F7A-427A-84EC-0C7C3387D296}" sibTransId="{9D9427F0-9DD3-41ED-97EC-9C9924EE6585}"/>
    <dgm:cxn modelId="{F981FA17-488E-4D87-BC1D-13ACF9D0C8F2}" type="presOf" srcId="{F6EEA218-A954-4529-BD3C-2C8779ADD852}" destId="{D7912488-BA7F-40F5-B7BE-CD5DDA2B172E}" srcOrd="0" destOrd="1" presId="urn:microsoft.com/office/officeart/2005/8/layout/target3"/>
    <dgm:cxn modelId="{A21A5729-E415-4B3D-973D-B60BB94652F2}" type="presOf" srcId="{6186BAC1-F153-48CC-832C-5624C65A5B9C}" destId="{A0FCBD21-AE39-40F4-89FF-C5F12A874603}" srcOrd="0" destOrd="0" presId="urn:microsoft.com/office/officeart/2005/8/layout/target3"/>
    <dgm:cxn modelId="{46727E40-05D6-41D3-AFA1-545DA384F09D}" type="presOf" srcId="{ADBFF85D-4AD8-458F-80F2-71CBDC220A76}" destId="{450D00A9-5FBA-43CC-B8C4-9CC2E73B75D5}" srcOrd="0" destOrd="0" presId="urn:microsoft.com/office/officeart/2005/8/layout/target3"/>
    <dgm:cxn modelId="{B9D0006A-2B23-4A86-BAAE-813EB37B5BF3}" type="presOf" srcId="{645BAE04-2A16-437B-B2D8-A29F24701AA6}" destId="{D7912488-BA7F-40F5-B7BE-CD5DDA2B172E}" srcOrd="0" destOrd="0" presId="urn:microsoft.com/office/officeart/2005/8/layout/target3"/>
    <dgm:cxn modelId="{228C5351-97FF-45B1-90C3-6FB928C392FD}" type="presOf" srcId="{BB996039-B030-4059-8C3B-0EC3223AAA67}" destId="{0FE04AC9-2D64-458A-8301-5EB2F3D5EA18}" srcOrd="1" destOrd="0" presId="urn:microsoft.com/office/officeart/2005/8/layout/target3"/>
    <dgm:cxn modelId="{A657BB55-FEEB-4E65-A322-16B084A622D6}" type="presOf" srcId="{6D73E5AA-A256-4D2D-89D7-D9DC81D90AD1}" destId="{B6266C7C-FC59-4AC3-97C5-76E98381E6FB}" srcOrd="0" destOrd="0" presId="urn:microsoft.com/office/officeart/2005/8/layout/target3"/>
    <dgm:cxn modelId="{A2E81079-85D3-45E7-9F94-2A7CFE35A439}" srcId="{ADBFF85D-4AD8-458F-80F2-71CBDC220A76}" destId="{BE570027-69BF-4F26-8B34-4ED98785824D}" srcOrd="0" destOrd="0" parTransId="{C67B0AF8-6BA3-4DCF-86B5-D8C2465A3D04}" sibTransId="{ED2CBD3A-5603-4EAA-83B6-590EECA9B9ED}"/>
    <dgm:cxn modelId="{F9BC9A83-5511-49AF-B694-AB5D68FB01B3}" type="presOf" srcId="{6D73E5AA-A256-4D2D-89D7-D9DC81D90AD1}" destId="{96AD8D98-BD2B-4F4F-A3C3-061B69642BE9}" srcOrd="1" destOrd="0" presId="urn:microsoft.com/office/officeart/2005/8/layout/target3"/>
    <dgm:cxn modelId="{FB04D189-A401-478E-BA0A-D3F209BCD151}" type="presOf" srcId="{428FB60C-A0C9-4672-8512-B5C47D0F5D72}" destId="{A0FCBD21-AE39-40F4-89FF-C5F12A874603}" srcOrd="0" destOrd="1" presId="urn:microsoft.com/office/officeart/2005/8/layout/target3"/>
    <dgm:cxn modelId="{CE51689F-3308-435D-9D02-21E0E4D9D209}" type="presOf" srcId="{BE570027-69BF-4F26-8B34-4ED98785824D}" destId="{290B776A-6692-4CB2-97E0-B4F4E2804357}" srcOrd="0" destOrd="0" presId="urn:microsoft.com/office/officeart/2005/8/layout/target3"/>
    <dgm:cxn modelId="{9A3241B5-7E69-44FE-A00E-DB5F6331EEAF}" srcId="{6D73E5AA-A256-4D2D-89D7-D9DC81D90AD1}" destId="{428FB60C-A0C9-4672-8512-B5C47D0F5D72}" srcOrd="1" destOrd="0" parTransId="{E3CBB5AF-B906-454B-BED9-50A948E12064}" sibTransId="{8ECED099-A793-4B9D-BCA8-0C36F4E21756}"/>
    <dgm:cxn modelId="{70B919B9-731D-4C9C-ABDF-58F5CACA070B}" srcId="{ADBFF85D-4AD8-458F-80F2-71CBDC220A76}" destId="{6D73E5AA-A256-4D2D-89D7-D9DC81D90AD1}" srcOrd="1" destOrd="0" parTransId="{ED6F4B96-C4EA-4110-948B-CA94DCE8491E}" sibTransId="{9500ED2F-CC95-4E9E-AA7A-9057CCCE7133}"/>
    <dgm:cxn modelId="{39587FC0-67FB-4C1B-B027-0BDA216E031C}" srcId="{ADBFF85D-4AD8-458F-80F2-71CBDC220A76}" destId="{BB996039-B030-4059-8C3B-0EC3223AAA67}" srcOrd="2" destOrd="0" parTransId="{84C1D7A7-696B-4F06-98EC-BC47488FC291}" sibTransId="{92745288-8ED2-471C-8241-386D9F5C2658}"/>
    <dgm:cxn modelId="{F72BDCC3-8037-4064-B707-9D7C3DE1CBA1}" srcId="{BE570027-69BF-4F26-8B34-4ED98785824D}" destId="{645BAE04-2A16-437B-B2D8-A29F24701AA6}" srcOrd="0" destOrd="0" parTransId="{82D6A22D-07D5-425D-8B9D-D075CB52FF1C}" sibTransId="{03D903FC-CC2A-4E15-B3DF-C2F0F84EAE2C}"/>
    <dgm:cxn modelId="{9F71D3D1-5969-4910-A3B4-A7C7E8D0E1A3}" type="presOf" srcId="{9FAD6CE3-1F3D-4E84-A0D8-470A54FB7B5E}" destId="{3BECA3A6-76B8-4822-A927-D433FC7870FD}" srcOrd="0" destOrd="0" presId="urn:microsoft.com/office/officeart/2005/8/layout/target3"/>
    <dgm:cxn modelId="{9BC1F1E4-4534-4E73-AB18-EB40319AA3C1}" type="presOf" srcId="{BB996039-B030-4059-8C3B-0EC3223AAA67}" destId="{D7480E17-B7EF-4730-BCC6-FCEB53815935}" srcOrd="0" destOrd="0" presId="urn:microsoft.com/office/officeart/2005/8/layout/target3"/>
    <dgm:cxn modelId="{829BBCE9-8FB3-4B62-A04E-C339B898ADE2}" type="presOf" srcId="{BE570027-69BF-4F26-8B34-4ED98785824D}" destId="{FD7FC5EA-5CAA-492B-A210-24B27CEC626E}" srcOrd="1" destOrd="0" presId="urn:microsoft.com/office/officeart/2005/8/layout/target3"/>
    <dgm:cxn modelId="{B5A93CFB-4B0C-4EAC-8963-4964B771E302}" srcId="{6D73E5AA-A256-4D2D-89D7-D9DC81D90AD1}" destId="{6186BAC1-F153-48CC-832C-5624C65A5B9C}" srcOrd="0" destOrd="0" parTransId="{2C46942E-F772-49C6-86F6-5A590F7A7C5D}" sibTransId="{5505B70F-384B-4808-A49A-52A783A4158C}"/>
    <dgm:cxn modelId="{239BB572-BCDA-454E-A7FC-993299A8543E}" type="presParOf" srcId="{450D00A9-5FBA-43CC-B8C4-9CC2E73B75D5}" destId="{5A333AEC-A03A-4152-913A-6810E4848884}" srcOrd="0" destOrd="0" presId="urn:microsoft.com/office/officeart/2005/8/layout/target3"/>
    <dgm:cxn modelId="{1BF60FFE-4F02-4B86-8822-B3C883B0D6C3}" type="presParOf" srcId="{450D00A9-5FBA-43CC-B8C4-9CC2E73B75D5}" destId="{E99B58EF-21C3-4C10-AE88-29A20C4541D4}" srcOrd="1" destOrd="0" presId="urn:microsoft.com/office/officeart/2005/8/layout/target3"/>
    <dgm:cxn modelId="{EE1FAD78-17A6-4532-9FD4-43F685AD4527}" type="presParOf" srcId="{450D00A9-5FBA-43CC-B8C4-9CC2E73B75D5}" destId="{290B776A-6692-4CB2-97E0-B4F4E2804357}" srcOrd="2" destOrd="0" presId="urn:microsoft.com/office/officeart/2005/8/layout/target3"/>
    <dgm:cxn modelId="{7B83CA22-609A-4B41-867F-2486614F681F}" type="presParOf" srcId="{450D00A9-5FBA-43CC-B8C4-9CC2E73B75D5}" destId="{77DBE579-ABA7-430A-A939-F06E7A09D7AE}" srcOrd="3" destOrd="0" presId="urn:microsoft.com/office/officeart/2005/8/layout/target3"/>
    <dgm:cxn modelId="{4B2CC848-B395-4A0B-87ED-9526072C19C6}" type="presParOf" srcId="{450D00A9-5FBA-43CC-B8C4-9CC2E73B75D5}" destId="{E838E949-5C15-4217-85E6-F59800C33FEE}" srcOrd="4" destOrd="0" presId="urn:microsoft.com/office/officeart/2005/8/layout/target3"/>
    <dgm:cxn modelId="{2F7FAFF7-AA99-425B-ACDA-C917ABFEE403}" type="presParOf" srcId="{450D00A9-5FBA-43CC-B8C4-9CC2E73B75D5}" destId="{B6266C7C-FC59-4AC3-97C5-76E98381E6FB}" srcOrd="5" destOrd="0" presId="urn:microsoft.com/office/officeart/2005/8/layout/target3"/>
    <dgm:cxn modelId="{51AC957F-C64F-4660-888C-10ADD172F3D5}" type="presParOf" srcId="{450D00A9-5FBA-43CC-B8C4-9CC2E73B75D5}" destId="{487266AA-4A2B-4AFC-B8D0-389DDC01B43F}" srcOrd="6" destOrd="0" presId="urn:microsoft.com/office/officeart/2005/8/layout/target3"/>
    <dgm:cxn modelId="{C14EBDFD-CEA7-4861-B1EF-D5DCE94491AC}" type="presParOf" srcId="{450D00A9-5FBA-43CC-B8C4-9CC2E73B75D5}" destId="{700A3159-C927-49C6-881F-A1EFB089B238}" srcOrd="7" destOrd="0" presId="urn:microsoft.com/office/officeart/2005/8/layout/target3"/>
    <dgm:cxn modelId="{0ACE29FB-13E9-4038-8DB5-03E42B92D0F8}" type="presParOf" srcId="{450D00A9-5FBA-43CC-B8C4-9CC2E73B75D5}" destId="{D7480E17-B7EF-4730-BCC6-FCEB53815935}" srcOrd="8" destOrd="0" presId="urn:microsoft.com/office/officeart/2005/8/layout/target3"/>
    <dgm:cxn modelId="{DD84F66F-4BCF-474D-8029-E764C9A8C95A}" type="presParOf" srcId="{450D00A9-5FBA-43CC-B8C4-9CC2E73B75D5}" destId="{FD7FC5EA-5CAA-492B-A210-24B27CEC626E}" srcOrd="9" destOrd="0" presId="urn:microsoft.com/office/officeart/2005/8/layout/target3"/>
    <dgm:cxn modelId="{6115A8FC-0162-4383-A966-B9329179128B}" type="presParOf" srcId="{450D00A9-5FBA-43CC-B8C4-9CC2E73B75D5}" destId="{D7912488-BA7F-40F5-B7BE-CD5DDA2B172E}" srcOrd="10" destOrd="0" presId="urn:microsoft.com/office/officeart/2005/8/layout/target3"/>
    <dgm:cxn modelId="{A303A7B2-702A-49B4-B133-199FA0E84120}" type="presParOf" srcId="{450D00A9-5FBA-43CC-B8C4-9CC2E73B75D5}" destId="{96AD8D98-BD2B-4F4F-A3C3-061B69642BE9}" srcOrd="11" destOrd="0" presId="urn:microsoft.com/office/officeart/2005/8/layout/target3"/>
    <dgm:cxn modelId="{F1F79960-A0D9-4966-9231-51E618FA1CBD}" type="presParOf" srcId="{450D00A9-5FBA-43CC-B8C4-9CC2E73B75D5}" destId="{A0FCBD21-AE39-40F4-89FF-C5F12A874603}" srcOrd="12" destOrd="0" presId="urn:microsoft.com/office/officeart/2005/8/layout/target3"/>
    <dgm:cxn modelId="{51B62BD9-F09F-41E5-B5EC-BF83DD70D627}" type="presParOf" srcId="{450D00A9-5FBA-43CC-B8C4-9CC2E73B75D5}" destId="{0FE04AC9-2D64-458A-8301-5EB2F3D5EA18}" srcOrd="13" destOrd="0" presId="urn:microsoft.com/office/officeart/2005/8/layout/target3"/>
    <dgm:cxn modelId="{22FBAB8A-D493-4805-8EE3-58292AA661DB}" type="presParOf" srcId="{450D00A9-5FBA-43CC-B8C4-9CC2E73B75D5}" destId="{3BECA3A6-76B8-4822-A927-D433FC7870FD}" srcOrd="14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60DD43-04F6-45BE-A8D9-2417BE0A4E84}">
      <dsp:nvSpPr>
        <dsp:cNvPr id="0" name=""/>
        <dsp:cNvSpPr/>
      </dsp:nvSpPr>
      <dsp:spPr>
        <a:xfrm>
          <a:off x="0" y="476640"/>
          <a:ext cx="9954107" cy="705600"/>
        </a:xfrm>
        <a:prstGeom prst="rect">
          <a:avLst/>
        </a:prstGeom>
        <a:solidFill>
          <a:srgbClr val="5982DB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5982DB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02C26B-1B05-4EE1-9136-F851F57D20C4}">
      <dsp:nvSpPr>
        <dsp:cNvPr id="0" name=""/>
        <dsp:cNvSpPr/>
      </dsp:nvSpPr>
      <dsp:spPr>
        <a:xfrm>
          <a:off x="508097" y="63360"/>
          <a:ext cx="8767189" cy="826560"/>
        </a:xfrm>
        <a:prstGeom prst="roundRect">
          <a:avLst/>
        </a:prstGeom>
        <a:solidFill>
          <a:srgbClr val="FFCCFF"/>
        </a:solidFill>
        <a:ln w="1270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369" tIns="0" rIns="263369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Rola "Lokalnego Obserwatora"  </a:t>
          </a:r>
          <a:r>
            <a:rPr lang="pl-PL" sz="16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- obserwator procesu partycypacji lokalnej oraz inicjator postępu</a:t>
          </a:r>
        </a:p>
      </dsp:txBody>
      <dsp:txXfrm>
        <a:off x="548446" y="103709"/>
        <a:ext cx="8686491" cy="745862"/>
      </dsp:txXfrm>
    </dsp:sp>
    <dsp:sp modelId="{5104627B-B32E-4689-A857-826786E7422B}">
      <dsp:nvSpPr>
        <dsp:cNvPr id="0" name=""/>
        <dsp:cNvSpPr/>
      </dsp:nvSpPr>
      <dsp:spPr>
        <a:xfrm>
          <a:off x="0" y="1746720"/>
          <a:ext cx="9954107" cy="705600"/>
        </a:xfrm>
        <a:prstGeom prst="rect">
          <a:avLst/>
        </a:prstGeom>
        <a:solidFill>
          <a:srgbClr val="5982DB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5982DB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E393C8-76B9-4D5A-A524-3A25A3EFCCE8}">
      <dsp:nvSpPr>
        <dsp:cNvPr id="0" name=""/>
        <dsp:cNvSpPr/>
      </dsp:nvSpPr>
      <dsp:spPr>
        <a:xfrm>
          <a:off x="497705" y="1333440"/>
          <a:ext cx="8819378" cy="826560"/>
        </a:xfrm>
        <a:prstGeom prst="roundRect">
          <a:avLst/>
        </a:prstGeom>
        <a:solidFill>
          <a:srgbClr val="FFCCFF"/>
        </a:solidFill>
        <a:ln w="1270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369" tIns="0" rIns="263369" bIns="0" numCol="1" spcCol="1270" anchor="ctr" anchorCtr="0">
          <a:noAutofit/>
        </a:bodyPr>
        <a:lstStyle/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Rola "Lokalnego Dostawcy Danych"</a:t>
          </a:r>
          <a:r>
            <a:rPr lang="pl-PL" sz="16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- podmiot sporządzający karty monitoringu wg wzorów formularzy (tzw. Transformator przekazu)</a:t>
          </a:r>
        </a:p>
      </dsp:txBody>
      <dsp:txXfrm>
        <a:off x="538054" y="1373789"/>
        <a:ext cx="8738680" cy="745862"/>
      </dsp:txXfrm>
    </dsp:sp>
    <dsp:sp modelId="{6D90714E-7AE4-414E-83D6-C7BC07E335B5}">
      <dsp:nvSpPr>
        <dsp:cNvPr id="0" name=""/>
        <dsp:cNvSpPr/>
      </dsp:nvSpPr>
      <dsp:spPr>
        <a:xfrm>
          <a:off x="0" y="3016800"/>
          <a:ext cx="9954107" cy="705600"/>
        </a:xfrm>
        <a:prstGeom prst="rect">
          <a:avLst/>
        </a:prstGeom>
        <a:solidFill>
          <a:srgbClr val="5982DB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5982DB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24625B-8B1D-48AD-BD86-A22ADED79B14}">
      <dsp:nvSpPr>
        <dsp:cNvPr id="0" name=""/>
        <dsp:cNvSpPr/>
      </dsp:nvSpPr>
      <dsp:spPr>
        <a:xfrm>
          <a:off x="497705" y="2603520"/>
          <a:ext cx="8734509" cy="826560"/>
        </a:xfrm>
        <a:prstGeom prst="roundRect">
          <a:avLst/>
        </a:prstGeom>
        <a:solidFill>
          <a:srgbClr val="FFCCFF"/>
        </a:solidFill>
        <a:ln w="1270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369" tIns="0" rIns="263369" bIns="0" numCol="1" spcCol="1270" anchor="ctr" anchorCtr="0">
          <a:noAutofit/>
        </a:bodyPr>
        <a:lstStyle/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Rola "Centrum Monitoringu"</a:t>
          </a:r>
          <a:r>
            <a:rPr lang="pl-PL" sz="16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- podmiot inicjujący i wypełniający funkcje centralnego ośrodka monitoringu i współpracy międzyinstytucjonalnej (w skali regionalnej lub krajowej)</a:t>
          </a:r>
        </a:p>
      </dsp:txBody>
      <dsp:txXfrm>
        <a:off x="538054" y="2643869"/>
        <a:ext cx="8653811" cy="745862"/>
      </dsp:txXfrm>
    </dsp:sp>
    <dsp:sp modelId="{36F25278-CDCA-4845-95D1-E4EEBDB3DFD0}">
      <dsp:nvSpPr>
        <dsp:cNvPr id="0" name=""/>
        <dsp:cNvSpPr/>
      </dsp:nvSpPr>
      <dsp:spPr>
        <a:xfrm>
          <a:off x="0" y="4286880"/>
          <a:ext cx="9954107" cy="705600"/>
        </a:xfrm>
        <a:prstGeom prst="rect">
          <a:avLst/>
        </a:prstGeom>
        <a:solidFill>
          <a:srgbClr val="5982DB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5982DB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C9A893-950A-40B2-B833-AB740992C808}">
      <dsp:nvSpPr>
        <dsp:cNvPr id="0" name=""/>
        <dsp:cNvSpPr/>
      </dsp:nvSpPr>
      <dsp:spPr>
        <a:xfrm>
          <a:off x="497705" y="3845770"/>
          <a:ext cx="8655842" cy="826560"/>
        </a:xfrm>
        <a:prstGeom prst="roundRect">
          <a:avLst/>
        </a:prstGeom>
        <a:solidFill>
          <a:srgbClr val="FFCCFF"/>
        </a:solidFill>
        <a:ln w="1270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369" tIns="0" rIns="263369" bIns="0" numCol="1" spcCol="1270" anchor="ctr" anchorCtr="0">
          <a:noAutofit/>
        </a:bodyPr>
        <a:lstStyle/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Rola "Konsultanta dla CUS / OPS" - </a:t>
          </a:r>
          <a:r>
            <a:rPr lang="pl-PL" sz="1600" b="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podmiot współpracujący przy niektórych zadaniach związanych z koordynacją usług społecznych</a:t>
          </a:r>
          <a:endParaRPr lang="pl-PL" sz="1600" b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538054" y="3886119"/>
        <a:ext cx="8575144" cy="74586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8AE11A-DD0E-459C-95BA-97D30BFBBE72}">
      <dsp:nvSpPr>
        <dsp:cNvPr id="0" name=""/>
        <dsp:cNvSpPr/>
      </dsp:nvSpPr>
      <dsp:spPr>
        <a:xfrm>
          <a:off x="0" y="269589"/>
          <a:ext cx="9954106" cy="770254"/>
        </a:xfrm>
        <a:prstGeom prst="roundRect">
          <a:avLst>
            <a:gd name="adj" fmla="val 10000"/>
          </a:avLst>
        </a:prstGeom>
        <a:solidFill>
          <a:srgbClr val="99FF66"/>
        </a:solidFill>
        <a:ln w="12700" cap="flat" cmpd="sng" algn="ctr">
          <a:solidFill>
            <a:srgbClr val="4A66AC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Indywidualna Strategia Partycypacji NGO to podpowiedź alternatywnych ról:</a:t>
          </a:r>
        </a:p>
      </dsp:txBody>
      <dsp:txXfrm>
        <a:off x="22560" y="292149"/>
        <a:ext cx="9908986" cy="725134"/>
      </dsp:txXfrm>
    </dsp:sp>
    <dsp:sp modelId="{90687B2B-1085-4FAF-AA38-CB320099EC3D}">
      <dsp:nvSpPr>
        <dsp:cNvPr id="0" name=""/>
        <dsp:cNvSpPr/>
      </dsp:nvSpPr>
      <dsp:spPr>
        <a:xfrm>
          <a:off x="0" y="1178490"/>
          <a:ext cx="770254" cy="770254"/>
        </a:xfrm>
        <a:prstGeom prst="roundRect">
          <a:avLst>
            <a:gd name="adj" fmla="val 16670"/>
          </a:avLst>
        </a:prstGeom>
        <a:solidFill>
          <a:srgbClr val="FF0000"/>
        </a:solidFill>
        <a:ln w="12700" cap="flat" cmpd="sng" algn="ctr">
          <a:solidFill>
            <a:srgbClr val="4A66AC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C77465-AF38-434D-9D2F-F2C538EE52D8}">
      <dsp:nvSpPr>
        <dsp:cNvPr id="0" name=""/>
        <dsp:cNvSpPr/>
      </dsp:nvSpPr>
      <dsp:spPr>
        <a:xfrm>
          <a:off x="816470" y="1178490"/>
          <a:ext cx="9137636" cy="770254"/>
        </a:xfrm>
        <a:prstGeom prst="roundRect">
          <a:avLst>
            <a:gd name="adj" fmla="val 16670"/>
          </a:avLst>
        </a:prstGeom>
        <a:solidFill>
          <a:srgbClr val="FFFF66"/>
        </a:solidFill>
        <a:ln w="12700" cap="flat" cmpd="sng" algn="ctr">
          <a:solidFill>
            <a:srgbClr val="4A66AC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NGO jako "Wykonawca" usług społecznych i działań  wspierających</a:t>
          </a:r>
        </a:p>
      </dsp:txBody>
      <dsp:txXfrm>
        <a:off x="854077" y="1216097"/>
        <a:ext cx="9062422" cy="695040"/>
      </dsp:txXfrm>
    </dsp:sp>
    <dsp:sp modelId="{DC41EDB7-8079-4438-BE6E-4A39D16F7D98}">
      <dsp:nvSpPr>
        <dsp:cNvPr id="0" name=""/>
        <dsp:cNvSpPr/>
      </dsp:nvSpPr>
      <dsp:spPr>
        <a:xfrm>
          <a:off x="0" y="2041175"/>
          <a:ext cx="770254" cy="770254"/>
        </a:xfrm>
        <a:prstGeom prst="roundRect">
          <a:avLst>
            <a:gd name="adj" fmla="val 16670"/>
          </a:avLst>
        </a:prstGeom>
        <a:solidFill>
          <a:srgbClr val="FF0000"/>
        </a:solidFill>
        <a:ln w="12700" cap="flat" cmpd="sng" algn="ctr">
          <a:solidFill>
            <a:srgbClr val="4A66AC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7CCE17-7C78-41E9-BA8C-888D948D512C}">
      <dsp:nvSpPr>
        <dsp:cNvPr id="0" name=""/>
        <dsp:cNvSpPr/>
      </dsp:nvSpPr>
      <dsp:spPr>
        <a:xfrm>
          <a:off x="816470" y="2041175"/>
          <a:ext cx="9137636" cy="770254"/>
        </a:xfrm>
        <a:prstGeom prst="roundRect">
          <a:avLst>
            <a:gd name="adj" fmla="val 16670"/>
          </a:avLst>
        </a:prstGeom>
        <a:solidFill>
          <a:srgbClr val="FFCCFF"/>
        </a:solidFill>
        <a:ln w="12700" cap="flat" cmpd="sng" algn="ctr">
          <a:solidFill>
            <a:srgbClr val="4A66AC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NGO jako "Konsultant" lokalnej diagnozy potrzeb i projektu programu usług społecznych</a:t>
          </a:r>
        </a:p>
      </dsp:txBody>
      <dsp:txXfrm>
        <a:off x="854077" y="2078782"/>
        <a:ext cx="9062422" cy="69504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7EE264-16C5-441E-984B-8A12114BEEED}">
      <dsp:nvSpPr>
        <dsp:cNvPr id="0" name=""/>
        <dsp:cNvSpPr/>
      </dsp:nvSpPr>
      <dsp:spPr>
        <a:xfrm>
          <a:off x="73137" y="1793"/>
          <a:ext cx="9880952" cy="1078244"/>
        </a:xfrm>
        <a:prstGeom prst="roundRect">
          <a:avLst>
            <a:gd name="adj" fmla="val 1000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5715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915" tIns="54610" rIns="81915" bIns="54610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43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Komponenty Mechanizmu MP- propozycja </a:t>
          </a:r>
        </a:p>
      </dsp:txBody>
      <dsp:txXfrm>
        <a:off x="104718" y="33374"/>
        <a:ext cx="9817790" cy="1015082"/>
      </dsp:txXfrm>
    </dsp:sp>
    <dsp:sp modelId="{8CC62AAE-6F50-4AF3-A772-62255DAB34C9}">
      <dsp:nvSpPr>
        <dsp:cNvPr id="0" name=""/>
        <dsp:cNvSpPr/>
      </dsp:nvSpPr>
      <dsp:spPr>
        <a:xfrm>
          <a:off x="479818" y="1274121"/>
          <a:ext cx="1078244" cy="1078244"/>
        </a:xfrm>
        <a:prstGeom prst="roundRect">
          <a:avLst>
            <a:gd name="adj" fmla="val 16670"/>
          </a:avLst>
        </a:prstGeom>
        <a:solidFill>
          <a:srgbClr val="00FF00"/>
        </a:solidFill>
        <a:ln w="12700" cap="flat" cmpd="sng" algn="ctr">
          <a:solidFill>
            <a:srgbClr val="92278F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>
          <a:glow rad="101600">
            <a:srgbClr val="92278F">
              <a:satMod val="175000"/>
              <a:alpha val="40000"/>
            </a:srgb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B776A3-0DC6-4C7D-A5F4-DBFB73EA9652}">
      <dsp:nvSpPr>
        <dsp:cNvPr id="0" name=""/>
        <dsp:cNvSpPr/>
      </dsp:nvSpPr>
      <dsp:spPr>
        <a:xfrm>
          <a:off x="1622757" y="1274121"/>
          <a:ext cx="7924650" cy="1078244"/>
        </a:xfrm>
        <a:prstGeom prst="roundRect">
          <a:avLst>
            <a:gd name="adj" fmla="val 1667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002060"/>
          </a:solidFill>
          <a:prstDash val="solid"/>
          <a:miter lim="800000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Komponent 1 - Podmioty odpowiedzialne za proces monitoringu</a:t>
          </a:r>
        </a:p>
      </dsp:txBody>
      <dsp:txXfrm>
        <a:off x="1675402" y="1326766"/>
        <a:ext cx="7819360" cy="972954"/>
      </dsp:txXfrm>
    </dsp:sp>
    <dsp:sp modelId="{8C4ED453-32EA-4FC4-A87D-F995A08B9643}">
      <dsp:nvSpPr>
        <dsp:cNvPr id="0" name=""/>
        <dsp:cNvSpPr/>
      </dsp:nvSpPr>
      <dsp:spPr>
        <a:xfrm>
          <a:off x="479818" y="2481755"/>
          <a:ext cx="1078244" cy="1078244"/>
        </a:xfrm>
        <a:prstGeom prst="roundRect">
          <a:avLst>
            <a:gd name="adj" fmla="val 16670"/>
          </a:avLst>
        </a:prstGeom>
        <a:solidFill>
          <a:srgbClr val="00FF00"/>
        </a:solidFill>
        <a:ln w="12700" cap="flat" cmpd="sng" algn="ctr">
          <a:solidFill>
            <a:srgbClr val="92278F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>
          <a:glow rad="101600">
            <a:srgbClr val="92278F">
              <a:satMod val="175000"/>
              <a:alpha val="40000"/>
            </a:srgb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D2B4F9-3989-4F8A-AED2-063759D84BE4}">
      <dsp:nvSpPr>
        <dsp:cNvPr id="0" name=""/>
        <dsp:cNvSpPr/>
      </dsp:nvSpPr>
      <dsp:spPr>
        <a:xfrm>
          <a:off x="1622757" y="2481755"/>
          <a:ext cx="7924650" cy="1078244"/>
        </a:xfrm>
        <a:prstGeom prst="roundRect">
          <a:avLst>
            <a:gd name="adj" fmla="val 1667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002060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Komponent 2 - Narzędzia monitoringu - Karty Monitoringu i Raport</a:t>
          </a:r>
        </a:p>
      </dsp:txBody>
      <dsp:txXfrm>
        <a:off x="1675402" y="2534400"/>
        <a:ext cx="7819360" cy="972954"/>
      </dsp:txXfrm>
    </dsp:sp>
    <dsp:sp modelId="{CE7A7B91-F467-453D-B36F-FD93BA5E24F5}">
      <dsp:nvSpPr>
        <dsp:cNvPr id="0" name=""/>
        <dsp:cNvSpPr/>
      </dsp:nvSpPr>
      <dsp:spPr>
        <a:xfrm>
          <a:off x="479818" y="3689389"/>
          <a:ext cx="1078244" cy="1078244"/>
        </a:xfrm>
        <a:prstGeom prst="roundRect">
          <a:avLst>
            <a:gd name="adj" fmla="val 16670"/>
          </a:avLst>
        </a:prstGeom>
        <a:solidFill>
          <a:srgbClr val="00FF00"/>
        </a:solidFill>
        <a:ln w="12700" cap="flat" cmpd="sng" algn="ctr">
          <a:solidFill>
            <a:srgbClr val="92278F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>
          <a:glow rad="101600">
            <a:srgbClr val="92278F">
              <a:satMod val="175000"/>
              <a:alpha val="40000"/>
            </a:srgb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022A58-6188-4321-B95B-E11A43E14DE5}">
      <dsp:nvSpPr>
        <dsp:cNvPr id="0" name=""/>
        <dsp:cNvSpPr/>
      </dsp:nvSpPr>
      <dsp:spPr>
        <a:xfrm>
          <a:off x="1622757" y="3689389"/>
          <a:ext cx="7924650" cy="1078244"/>
        </a:xfrm>
        <a:prstGeom prst="roundRect">
          <a:avLst>
            <a:gd name="adj" fmla="val 1667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002060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Komponent 3 - Platforma produktów monitoringu (raportów)</a:t>
          </a:r>
        </a:p>
      </dsp:txBody>
      <dsp:txXfrm>
        <a:off x="1675402" y="3742034"/>
        <a:ext cx="7819360" cy="97295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333AEC-A03A-4152-913A-6810E4848884}">
      <dsp:nvSpPr>
        <dsp:cNvPr id="0" name=""/>
        <dsp:cNvSpPr/>
      </dsp:nvSpPr>
      <dsp:spPr>
        <a:xfrm>
          <a:off x="-155276" y="0"/>
          <a:ext cx="5188688" cy="5188688"/>
        </a:xfrm>
        <a:prstGeom prst="pie">
          <a:avLst>
            <a:gd name="adj1" fmla="val 5400000"/>
            <a:gd name="adj2" fmla="val 16200000"/>
          </a:avLst>
        </a:prstGeom>
        <a:solidFill>
          <a:srgbClr val="9B57D3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0B776A-6692-4CB2-97E0-B4F4E2804357}">
      <dsp:nvSpPr>
        <dsp:cNvPr id="0" name=""/>
        <dsp:cNvSpPr/>
      </dsp:nvSpPr>
      <dsp:spPr>
        <a:xfrm>
          <a:off x="2439067" y="0"/>
          <a:ext cx="8065278" cy="5188688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5982DB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Grupa</a:t>
          </a:r>
          <a:br>
            <a:rPr lang="pl-PL" sz="20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</a:br>
          <a:r>
            <a:rPr lang="pl-PL" sz="20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"Wykonawcy usług społecznych" </a:t>
          </a:r>
        </a:p>
      </dsp:txBody>
      <dsp:txXfrm>
        <a:off x="2439067" y="0"/>
        <a:ext cx="4032639" cy="1556610"/>
      </dsp:txXfrm>
    </dsp:sp>
    <dsp:sp modelId="{E838E949-5C15-4217-85E6-F59800C33FEE}">
      <dsp:nvSpPr>
        <dsp:cNvPr id="0" name=""/>
        <dsp:cNvSpPr/>
      </dsp:nvSpPr>
      <dsp:spPr>
        <a:xfrm>
          <a:off x="752745" y="1556610"/>
          <a:ext cx="3372644" cy="3372644"/>
        </a:xfrm>
        <a:prstGeom prst="pie">
          <a:avLst>
            <a:gd name="adj1" fmla="val 5400000"/>
            <a:gd name="adj2" fmla="val 16200000"/>
          </a:avLst>
        </a:prstGeom>
        <a:solidFill>
          <a:srgbClr val="FFFF0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266C7C-FC59-4AC3-97C5-76E98381E6FB}">
      <dsp:nvSpPr>
        <dsp:cNvPr id="0" name=""/>
        <dsp:cNvSpPr/>
      </dsp:nvSpPr>
      <dsp:spPr>
        <a:xfrm>
          <a:off x="2439067" y="1556610"/>
          <a:ext cx="8065278" cy="3372644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5982DB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Grupa </a:t>
          </a:r>
          <a:br>
            <a:rPr lang="pl-PL" sz="20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</a:br>
          <a:r>
            <a:rPr lang="pl-PL" sz="20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"Instytucje zarządzające usługami"</a:t>
          </a:r>
        </a:p>
      </dsp:txBody>
      <dsp:txXfrm>
        <a:off x="2439067" y="1556610"/>
        <a:ext cx="4032639" cy="1556604"/>
      </dsp:txXfrm>
    </dsp:sp>
    <dsp:sp modelId="{700A3159-C927-49C6-881F-A1EFB089B238}">
      <dsp:nvSpPr>
        <dsp:cNvPr id="0" name=""/>
        <dsp:cNvSpPr/>
      </dsp:nvSpPr>
      <dsp:spPr>
        <a:xfrm>
          <a:off x="1660765" y="3113214"/>
          <a:ext cx="1556605" cy="1556605"/>
        </a:xfrm>
        <a:prstGeom prst="pie">
          <a:avLst>
            <a:gd name="adj1" fmla="val 5400000"/>
            <a:gd name="adj2" fmla="val 16200000"/>
          </a:avLst>
        </a:prstGeom>
        <a:solidFill>
          <a:srgbClr val="FF000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480E17-B7EF-4730-BCC6-FCEB53815935}">
      <dsp:nvSpPr>
        <dsp:cNvPr id="0" name=""/>
        <dsp:cNvSpPr/>
      </dsp:nvSpPr>
      <dsp:spPr>
        <a:xfrm>
          <a:off x="2439067" y="3113214"/>
          <a:ext cx="8065278" cy="1556605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5982DB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Centrum </a:t>
          </a:r>
          <a:br>
            <a:rPr lang="pl-PL" sz="20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</a:br>
          <a:r>
            <a:rPr lang="pl-PL" sz="20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Monitoringu Partycypacji</a:t>
          </a:r>
        </a:p>
      </dsp:txBody>
      <dsp:txXfrm>
        <a:off x="2439067" y="3113214"/>
        <a:ext cx="4032639" cy="1556605"/>
      </dsp:txXfrm>
    </dsp:sp>
    <dsp:sp modelId="{D7912488-BA7F-40F5-B7BE-CD5DDA2B172E}">
      <dsp:nvSpPr>
        <dsp:cNvPr id="0" name=""/>
        <dsp:cNvSpPr/>
      </dsp:nvSpPr>
      <dsp:spPr>
        <a:xfrm>
          <a:off x="6221401" y="0"/>
          <a:ext cx="4533251" cy="1556610"/>
        </a:xfrm>
        <a:prstGeom prst="rect">
          <a:avLst/>
        </a:prstGeom>
        <a:noFill/>
        <a:ln w="19050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8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Realizatorzy usług społecznych i organizatorzy działań wspierających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8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Konsultanci lokalnych programów usług społecznych</a:t>
          </a:r>
        </a:p>
      </dsp:txBody>
      <dsp:txXfrm>
        <a:off x="6221401" y="0"/>
        <a:ext cx="4533251" cy="1556610"/>
      </dsp:txXfrm>
    </dsp:sp>
    <dsp:sp modelId="{A0FCBD21-AE39-40F4-89FF-C5F12A874603}">
      <dsp:nvSpPr>
        <dsp:cNvPr id="0" name=""/>
        <dsp:cNvSpPr/>
      </dsp:nvSpPr>
      <dsp:spPr>
        <a:xfrm>
          <a:off x="6161153" y="1556610"/>
          <a:ext cx="4653746" cy="1556604"/>
        </a:xfrm>
        <a:prstGeom prst="rect">
          <a:avLst/>
        </a:prstGeom>
        <a:noFill/>
        <a:ln w="19050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8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Lokalne instytucje - CUS / OPS / Urząd Gminy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8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Regionalne i centralne instytucje polityki społecznej (ROPS, departamenty </a:t>
          </a:r>
          <a:r>
            <a:rPr lang="pl-PL" sz="1800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MRPiPS</a:t>
          </a:r>
          <a:r>
            <a:rPr lang="pl-PL" sz="18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)</a:t>
          </a:r>
        </a:p>
      </dsp:txBody>
      <dsp:txXfrm>
        <a:off x="6161153" y="1556610"/>
        <a:ext cx="4653746" cy="1556604"/>
      </dsp:txXfrm>
    </dsp:sp>
    <dsp:sp modelId="{3BECA3A6-76B8-4822-A927-D433FC7870FD}">
      <dsp:nvSpPr>
        <dsp:cNvPr id="0" name=""/>
        <dsp:cNvSpPr/>
      </dsp:nvSpPr>
      <dsp:spPr>
        <a:xfrm>
          <a:off x="6471706" y="3113214"/>
          <a:ext cx="4032639" cy="1556605"/>
        </a:xfrm>
        <a:prstGeom prst="rect">
          <a:avLst/>
        </a:prstGeom>
        <a:noFill/>
        <a:ln w="19050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8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Obserwatorium CUS z siedzibą w Lublinie</a:t>
          </a:r>
        </a:p>
      </dsp:txBody>
      <dsp:txXfrm>
        <a:off x="6471706" y="3113214"/>
        <a:ext cx="4032639" cy="15566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41621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4512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285059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39954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688506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54921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45576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8458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80034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70791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12/30/2024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56187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12/30/2024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7127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12/30/2024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25327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12/30/2024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24468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12/30/2024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41811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12/30/2024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2966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12/30/2024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390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  <p:sldLayoutId id="2147483729" r:id="rId13"/>
    <p:sldLayoutId id="2147483730" r:id="rId14"/>
    <p:sldLayoutId id="2147483731" r:id="rId15"/>
    <p:sldLayoutId id="214748373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microsoft.com/office/2007/relationships/hdphoto" Target="../media/hdphoto1.wdp"/><Relationship Id="rId7" Type="http://schemas.openxmlformats.org/officeDocument/2006/relationships/diagramColors" Target="../diagrams/colors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microsoft.com/office/2007/relationships/hdphoto" Target="../media/hdphoto1.wdp"/><Relationship Id="rId7" Type="http://schemas.openxmlformats.org/officeDocument/2006/relationships/diagramColors" Target="../diagrams/colors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microsoft.com/office/2007/relationships/hdphoto" Target="../media/hdphoto1.wdp"/><Relationship Id="rId7" Type="http://schemas.openxmlformats.org/officeDocument/2006/relationships/diagramColors" Target="../diagrams/colors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microsoft.com/office/2007/relationships/hdphoto" Target="../media/hdphoto1.wdp"/><Relationship Id="rId7" Type="http://schemas.openxmlformats.org/officeDocument/2006/relationships/diagramColors" Target="../diagrams/colors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954376" y="2519681"/>
            <a:ext cx="9652663" cy="2302689"/>
          </a:xfrm>
        </p:spPr>
        <p:txBody>
          <a:bodyPr>
            <a:normAutofit fontScale="90000"/>
          </a:bodyPr>
          <a:lstStyle/>
          <a:p>
            <a:pPr algn="ctr"/>
            <a:br>
              <a:rPr lang="pl-PL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l-PL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l-PL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l-PL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l-PL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Atlas </a:t>
            </a:r>
            <a:br>
              <a:rPr lang="pl-PL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Mechanizmu Monitoringu Skuteczności Partycypacji NGO w lokalnych programach usług społecznych</a:t>
            </a:r>
            <a:br>
              <a:rPr lang="pl-PL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l-PL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954376" y="4525242"/>
            <a:ext cx="10208780" cy="1947333"/>
          </a:xfrm>
        </p:spPr>
        <p:txBody>
          <a:bodyPr/>
          <a:lstStyle/>
          <a:p>
            <a:pPr algn="ctr"/>
            <a:r>
              <a:rPr lang="pl-PL" dirty="0">
                <a:solidFill>
                  <a:schemeClr val="bg1"/>
                </a:solidFill>
              </a:rPr>
              <a:t>                </a:t>
            </a:r>
          </a:p>
          <a:p>
            <a:pPr algn="ctr"/>
            <a:r>
              <a:rPr lang="pl-PL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</a:t>
            </a:r>
            <a:r>
              <a:rPr lang="pl-PL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Fundacja Klubów i Centrów Integracji Społecznej Janów Lubelski</a:t>
            </a:r>
          </a:p>
          <a:p>
            <a:pPr algn="ctr"/>
            <a:r>
              <a:rPr lang="pl-PL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2024 r.</a:t>
            </a:r>
            <a:endParaRPr lang="pl-PL" b="1" dirty="0">
              <a:solidFill>
                <a:schemeClr val="tx1"/>
              </a:solidFill>
            </a:endParaRPr>
          </a:p>
        </p:txBody>
      </p:sp>
      <p:pic>
        <p:nvPicPr>
          <p:cNvPr id="2049" name="Obraz 31" descr="Fundacja KiS CiS (@FundacjaKiSCiS) / 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193" y="4726651"/>
            <a:ext cx="1352032" cy="1352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028700" y="2691246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028700" y="314844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17B56C32-B846-C1EF-5308-082A00C0BB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700" y="1"/>
            <a:ext cx="8300357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5056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226511" y="623455"/>
            <a:ext cx="9954107" cy="901892"/>
          </a:xfrm>
          <a:solidFill>
            <a:srgbClr val="FFFF00"/>
          </a:solidFill>
        </p:spPr>
        <p:txBody>
          <a:bodyPr/>
          <a:lstStyle/>
          <a:p>
            <a:pPr algn="ctr"/>
            <a:r>
              <a:rPr lang="pl-PL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Architektura Mechanizmu Monitoringu Partycypacji </a:t>
            </a:r>
          </a:p>
        </p:txBody>
      </p:sp>
      <p:sp>
        <p:nvSpPr>
          <p:cNvPr id="6" name="Podtytuł 5"/>
          <p:cNvSpPr>
            <a:spLocks noGrp="1"/>
          </p:cNvSpPr>
          <p:nvPr>
            <p:ph type="subTitle" idx="1"/>
          </p:nvPr>
        </p:nvSpPr>
        <p:spPr>
          <a:xfrm>
            <a:off x="1226512" y="1859972"/>
            <a:ext cx="9954106" cy="4769427"/>
          </a:xfrm>
        </p:spPr>
        <p:txBody>
          <a:bodyPr>
            <a:norm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pl-PL" sz="2000" b="1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4" name="Obraz 3" descr="Atlas chmur, ptaków i wysp odległych | Publicystyka | Lubimyczytać.pl"/>
          <p:cNvPicPr/>
          <p:nvPr/>
        </p:nvPicPr>
        <p:blipFill rotWithShape="1">
          <a:blip r:embed="rId2" cstate="print">
            <a:duotone>
              <a:srgbClr val="5982DB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015" t="3991" r="16815" b="8340"/>
          <a:stretch/>
        </p:blipFill>
        <p:spPr bwMode="auto">
          <a:xfrm>
            <a:off x="166256" y="150668"/>
            <a:ext cx="904008" cy="10235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798454613"/>
              </p:ext>
            </p:extLst>
          </p:nvPr>
        </p:nvGraphicFramePr>
        <p:xfrm>
          <a:off x="1153391" y="1859972"/>
          <a:ext cx="10027227" cy="47694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3555725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226511" y="623455"/>
            <a:ext cx="9954107" cy="644236"/>
          </a:xfrm>
          <a:solidFill>
            <a:srgbClr val="FFFF00"/>
          </a:solidFill>
        </p:spPr>
        <p:txBody>
          <a:bodyPr/>
          <a:lstStyle/>
          <a:p>
            <a:pPr lvl="0" algn="l"/>
            <a:r>
              <a:rPr lang="pl-PL" sz="2800" dirty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Komponent 1 - Podmioty odpowiedzialne za proces monitoringu</a:t>
            </a:r>
          </a:p>
        </p:txBody>
      </p:sp>
      <p:sp>
        <p:nvSpPr>
          <p:cNvPr id="6" name="Podtytuł 5"/>
          <p:cNvSpPr>
            <a:spLocks noGrp="1"/>
          </p:cNvSpPr>
          <p:nvPr>
            <p:ph type="subTitle" idx="1"/>
          </p:nvPr>
        </p:nvSpPr>
        <p:spPr>
          <a:xfrm>
            <a:off x="1226512" y="1859972"/>
            <a:ext cx="9954106" cy="4785377"/>
          </a:xfrm>
        </p:spPr>
        <p:txBody>
          <a:bodyPr>
            <a:norm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pl-PL" sz="2000" b="1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4" name="Obraz 3" descr="Atlas chmur, ptaków i wysp odległych | Publicystyka | Lubimyczytać.pl"/>
          <p:cNvPicPr/>
          <p:nvPr/>
        </p:nvPicPr>
        <p:blipFill rotWithShape="1">
          <a:blip r:embed="rId2" cstate="print">
            <a:duotone>
              <a:srgbClr val="5982DB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015" t="3991" r="16815" b="8340"/>
          <a:stretch/>
        </p:blipFill>
        <p:spPr bwMode="auto">
          <a:xfrm>
            <a:off x="166256" y="150668"/>
            <a:ext cx="904008" cy="10235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781424142"/>
              </p:ext>
            </p:extLst>
          </p:nvPr>
        </p:nvGraphicFramePr>
        <p:xfrm>
          <a:off x="520995" y="1456660"/>
          <a:ext cx="10659623" cy="51886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1371026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226511" y="623455"/>
            <a:ext cx="9954107" cy="644236"/>
          </a:xfrm>
          <a:solidFill>
            <a:srgbClr val="FFFF00"/>
          </a:solidFill>
        </p:spPr>
        <p:txBody>
          <a:bodyPr/>
          <a:lstStyle/>
          <a:p>
            <a:pPr lvl="0" algn="l"/>
            <a:r>
              <a:rPr lang="pl-PL" sz="2800" dirty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Komponent 2 – Narzędzia monitoringu </a:t>
            </a:r>
          </a:p>
        </p:txBody>
      </p:sp>
      <p:sp>
        <p:nvSpPr>
          <p:cNvPr id="6" name="Podtytuł 5"/>
          <p:cNvSpPr>
            <a:spLocks noGrp="1"/>
          </p:cNvSpPr>
          <p:nvPr>
            <p:ph type="subTitle" idx="1"/>
          </p:nvPr>
        </p:nvSpPr>
        <p:spPr>
          <a:xfrm>
            <a:off x="1226512" y="1859972"/>
            <a:ext cx="9954106" cy="4923600"/>
          </a:xfrm>
        </p:spPr>
        <p:txBody>
          <a:bodyPr>
            <a:normAutofit/>
          </a:bodyPr>
          <a:lstStyle/>
          <a:p>
            <a:pPr algn="just" fontAlgn="base">
              <a:lnSpc>
                <a:spcPct val="150000"/>
              </a:lnSpc>
              <a:spcBef>
                <a:spcPts val="600"/>
              </a:spcBef>
            </a:pPr>
            <a:r>
              <a:rPr lang="pl-PL" sz="2000" u="sng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Pierwszym narzędziem</a:t>
            </a:r>
            <a:r>
              <a:rPr lang="pl-PL" sz="2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jest </a:t>
            </a:r>
            <a:r>
              <a:rPr lang="pl-PL" sz="20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formularz „Karty Monitoringu”</a:t>
            </a:r>
            <a:r>
              <a:rPr lang="pl-PL" sz="2000" b="1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pl-PL" sz="2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z przeznaczeniem dla podmiotów i instytucji z dwóch grup biorących udział w procesie monitoringu, a mianowicie: </a:t>
            </a:r>
            <a:endParaRPr lang="pl-PL" sz="20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 fontAlgn="base">
              <a:lnSpc>
                <a:spcPct val="150000"/>
              </a:lnSpc>
              <a:spcBef>
                <a:spcPts val="600"/>
              </a:spcBef>
              <a:buFont typeface="+mj-lt"/>
              <a:buAutoNum type="alphaLcParenR"/>
            </a:pPr>
            <a:r>
              <a:rPr lang="pl-PL" sz="2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Grupa „Wykonawców Usług Społecznych” – formularz o roboczej nazwie </a:t>
            </a:r>
            <a:r>
              <a:rPr lang="pl-PL" sz="20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„Karta monitoringu NGO” (skrót: Karta NGO</a:t>
            </a:r>
            <a:r>
              <a:rPr lang="pl-PL" sz="2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),</a:t>
            </a:r>
            <a:endParaRPr lang="pl-PL" sz="20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 fontAlgn="base">
              <a:lnSpc>
                <a:spcPct val="150000"/>
              </a:lnSpc>
              <a:spcBef>
                <a:spcPts val="600"/>
              </a:spcBef>
              <a:buFont typeface="+mj-lt"/>
              <a:buAutoNum type="alphaLcParenR"/>
            </a:pPr>
            <a:r>
              <a:rPr lang="pl-PL" sz="2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Grupa „Instytucje Zarządzające Usługami Społecznymi” – formularz o roboczej nazwie </a:t>
            </a:r>
            <a:r>
              <a:rPr lang="pl-PL" sz="20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„Karta monitoringu IZUS” (skrót Karta IZUS).</a:t>
            </a:r>
            <a:r>
              <a:rPr lang="pl-PL" sz="2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lvl="0" algn="just" fontAlgn="base">
              <a:lnSpc>
                <a:spcPct val="150000"/>
              </a:lnSpc>
              <a:spcBef>
                <a:spcPts val="600"/>
              </a:spcBef>
            </a:pPr>
            <a:r>
              <a:rPr lang="pl-PL" sz="2000" u="sng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Drugim narzędziem</a:t>
            </a:r>
            <a:r>
              <a:rPr lang="pl-PL" sz="2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jest </a:t>
            </a:r>
            <a:r>
              <a:rPr lang="pl-PL" sz="2000" b="1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formularz Raportu MP</a:t>
            </a:r>
            <a:r>
              <a:rPr lang="pl-PL" sz="2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czyli formularz zawierający przetworzone </a:t>
            </a:r>
            <a:br>
              <a:rPr lang="pl-PL" sz="2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pl-PL" sz="2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 przeanalizowane przez Centrum Monitoringu informacje z dostarczonych obu rodzajów kart. </a:t>
            </a:r>
          </a:p>
          <a:p>
            <a:pPr lvl="0" algn="just" fontAlgn="base">
              <a:lnSpc>
                <a:spcPct val="150000"/>
              </a:lnSpc>
              <a:spcBef>
                <a:spcPts val="600"/>
              </a:spcBef>
            </a:pPr>
            <a:r>
              <a:rPr lang="pl-PL" sz="2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Wzory kart w Podręczniku szkoleniowym</a:t>
            </a:r>
          </a:p>
          <a:p>
            <a:pPr lvl="0" algn="just" fontAlgn="base">
              <a:lnSpc>
                <a:spcPct val="150000"/>
              </a:lnSpc>
              <a:spcBef>
                <a:spcPts val="600"/>
              </a:spcBef>
            </a:pPr>
            <a:endParaRPr lang="pl-PL" sz="2000" b="1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4" name="Obraz 3" descr="Atlas chmur, ptaków i wysp odległych | Publicystyka | Lubimyczytać.pl"/>
          <p:cNvPicPr/>
          <p:nvPr/>
        </p:nvPicPr>
        <p:blipFill rotWithShape="1">
          <a:blip r:embed="rId2" cstate="print">
            <a:duotone>
              <a:srgbClr val="5982DB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015" t="3991" r="16815" b="8340"/>
          <a:stretch/>
        </p:blipFill>
        <p:spPr bwMode="auto">
          <a:xfrm>
            <a:off x="166256" y="150668"/>
            <a:ext cx="904008" cy="10235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355344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226511" y="623455"/>
            <a:ext cx="9954107" cy="644236"/>
          </a:xfrm>
          <a:solidFill>
            <a:srgbClr val="FFFF00"/>
          </a:solidFill>
        </p:spPr>
        <p:txBody>
          <a:bodyPr/>
          <a:lstStyle/>
          <a:p>
            <a:pPr lvl="0" algn="l"/>
            <a:r>
              <a:rPr lang="pl-PL" sz="2800" dirty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Komponent 3 – Platforma produktów monitoringu </a:t>
            </a:r>
          </a:p>
        </p:txBody>
      </p:sp>
      <p:sp>
        <p:nvSpPr>
          <p:cNvPr id="6" name="Podtytuł 5"/>
          <p:cNvSpPr>
            <a:spLocks noGrp="1"/>
          </p:cNvSpPr>
          <p:nvPr>
            <p:ph type="subTitle" idx="1"/>
          </p:nvPr>
        </p:nvSpPr>
        <p:spPr>
          <a:xfrm>
            <a:off x="1226512" y="1859972"/>
            <a:ext cx="9954106" cy="4312228"/>
          </a:xfrm>
        </p:spPr>
        <p:txBody>
          <a:bodyPr>
            <a:normAutofit fontScale="92500"/>
          </a:bodyPr>
          <a:lstStyle/>
          <a:p>
            <a:pPr marL="228600" algn="just">
              <a:lnSpc>
                <a:spcPct val="150000"/>
              </a:lnSpc>
              <a:spcBef>
                <a:spcPts val="600"/>
              </a:spcBef>
            </a:pPr>
            <a:r>
              <a:rPr lang="pl-PL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Proces prezentowania danych - Portal CUS.PL, prowadzony przez Obserwatorium CUS.</a:t>
            </a:r>
          </a:p>
          <a:p>
            <a:pPr marL="228600" algn="just">
              <a:lnSpc>
                <a:spcPct val="150000"/>
              </a:lnSpc>
              <a:spcBef>
                <a:spcPts val="600"/>
              </a:spcBef>
            </a:pPr>
            <a:r>
              <a:rPr lang="pl-PL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Obserwatorium CUS – Centrum Monitoringu dysponujące wieloma informacjami, danymi oraz mapą centrów usług społecznych. </a:t>
            </a:r>
          </a:p>
          <a:p>
            <a:pPr marL="228600" algn="just">
              <a:lnSpc>
                <a:spcPct val="150000"/>
              </a:lnSpc>
              <a:spcBef>
                <a:spcPts val="600"/>
              </a:spcBef>
            </a:pPr>
            <a:r>
              <a:rPr lang="pl-PL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Bardzo ważną częścią składową tego portalu jest zakładka: </a:t>
            </a:r>
            <a:r>
              <a:rPr lang="pl-PL" sz="2800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Biblioteka CUS.</a:t>
            </a:r>
            <a:endParaRPr lang="pl-PL" sz="28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 fontAlgn="base">
              <a:lnSpc>
                <a:spcPct val="150000"/>
              </a:lnSpc>
              <a:spcBef>
                <a:spcPts val="600"/>
              </a:spcBef>
            </a:pPr>
            <a:endParaRPr lang="pl-PL" sz="2000" b="1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4" name="Obraz 3" descr="Atlas chmur, ptaków i wysp odległych | Publicystyka | Lubimyczytać.pl"/>
          <p:cNvPicPr/>
          <p:nvPr/>
        </p:nvPicPr>
        <p:blipFill rotWithShape="1">
          <a:blip r:embed="rId2" cstate="print">
            <a:duotone>
              <a:srgbClr val="5982DB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015" t="3991" r="16815" b="8340"/>
          <a:stretch/>
        </p:blipFill>
        <p:spPr bwMode="auto">
          <a:xfrm>
            <a:off x="166256" y="150668"/>
            <a:ext cx="904008" cy="10235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65958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226511" y="623455"/>
            <a:ext cx="9954107" cy="644236"/>
          </a:xfrm>
          <a:solidFill>
            <a:srgbClr val="FFFF00"/>
          </a:solidFill>
        </p:spPr>
        <p:txBody>
          <a:bodyPr/>
          <a:lstStyle/>
          <a:p>
            <a:pPr lvl="0" algn="l"/>
            <a:r>
              <a:rPr lang="pl-PL" sz="2800" b="1" dirty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Wskaźniki monitoringu - propozycje</a:t>
            </a:r>
          </a:p>
        </p:txBody>
      </p:sp>
      <p:sp>
        <p:nvSpPr>
          <p:cNvPr id="6" name="Podtytuł 5"/>
          <p:cNvSpPr>
            <a:spLocks noGrp="1"/>
          </p:cNvSpPr>
          <p:nvPr>
            <p:ph type="subTitle" idx="1"/>
          </p:nvPr>
        </p:nvSpPr>
        <p:spPr>
          <a:xfrm>
            <a:off x="1226512" y="1859972"/>
            <a:ext cx="9954106" cy="4312228"/>
          </a:xfrm>
        </p:spPr>
        <p:txBody>
          <a:bodyPr>
            <a:normAutofit/>
          </a:bodyPr>
          <a:lstStyle/>
          <a:p>
            <a:pPr lvl="0" algn="just" fontAlgn="base">
              <a:lnSpc>
                <a:spcPct val="150000"/>
              </a:lnSpc>
              <a:spcBef>
                <a:spcPts val="600"/>
              </a:spcBef>
            </a:pPr>
            <a:r>
              <a:rPr lang="pl-PL" sz="20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Państwa opinia i sugestie bardzo ważne przy formułowaniu ostatecznej listy wskaźników</a:t>
            </a:r>
          </a:p>
          <a:p>
            <a:pPr lvl="0" algn="just" fontAlgn="base">
              <a:lnSpc>
                <a:spcPct val="150000"/>
              </a:lnSpc>
              <a:spcBef>
                <a:spcPts val="600"/>
              </a:spcBef>
            </a:pPr>
            <a:endParaRPr lang="pl-PL" sz="2000" b="1" i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indent="-342900" algn="l" fontAlgn="base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l-PL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PROPOZYCJE WSKAŹNIKÓW Z PERSPEKTYWY „WYKONAWCY USŁUG SPOŁECZNYCH”</a:t>
            </a:r>
          </a:p>
          <a:p>
            <a:pPr marL="342900" indent="-342900" algn="l" fontAlgn="base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l-PL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PROPOZYCJE WSKAŹNIKÓW Z PERSPEKTYWY „INSTYTUCJI ZARZĄDZAJĄCEJ USŁUGAMI SPOŁECZNYMI”</a:t>
            </a:r>
            <a:endParaRPr lang="pl-PL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fontAlgn="base">
              <a:lnSpc>
                <a:spcPct val="150000"/>
              </a:lnSpc>
              <a:spcBef>
                <a:spcPts val="600"/>
              </a:spcBef>
            </a:pPr>
            <a:endParaRPr lang="pl-PL" sz="2000" b="1" i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lvl="0" algn="just" fontAlgn="base">
              <a:lnSpc>
                <a:spcPct val="150000"/>
              </a:lnSpc>
              <a:spcBef>
                <a:spcPts val="600"/>
              </a:spcBef>
            </a:pPr>
            <a:r>
              <a:rPr lang="pl-PL" sz="20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Lista propozycji w Podręczniku szkoleniowym</a:t>
            </a:r>
          </a:p>
        </p:txBody>
      </p:sp>
      <p:pic>
        <p:nvPicPr>
          <p:cNvPr id="4" name="Obraz 3" descr="Atlas chmur, ptaków i wysp odległych | Publicystyka | Lubimyczytać.pl"/>
          <p:cNvPicPr/>
          <p:nvPr/>
        </p:nvPicPr>
        <p:blipFill rotWithShape="1">
          <a:blip r:embed="rId2" cstate="print">
            <a:duotone>
              <a:srgbClr val="5982DB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015" t="3991" r="16815" b="8340"/>
          <a:stretch/>
        </p:blipFill>
        <p:spPr bwMode="auto">
          <a:xfrm>
            <a:off x="166256" y="150668"/>
            <a:ext cx="904008" cy="10235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864532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226511" y="623455"/>
            <a:ext cx="9954107" cy="644236"/>
          </a:xfrm>
          <a:solidFill>
            <a:srgbClr val="FFFF00"/>
          </a:solidFill>
        </p:spPr>
        <p:txBody>
          <a:bodyPr/>
          <a:lstStyle/>
          <a:p>
            <a:pPr lvl="0" algn="l"/>
            <a:r>
              <a:rPr lang="pl-PL" sz="2800" b="1" dirty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Zakończenie</a:t>
            </a:r>
          </a:p>
        </p:txBody>
      </p:sp>
      <p:sp>
        <p:nvSpPr>
          <p:cNvPr id="6" name="Podtytuł 5"/>
          <p:cNvSpPr>
            <a:spLocks noGrp="1"/>
          </p:cNvSpPr>
          <p:nvPr>
            <p:ph type="subTitle" idx="1"/>
          </p:nvPr>
        </p:nvSpPr>
        <p:spPr>
          <a:xfrm>
            <a:off x="1226512" y="1859972"/>
            <a:ext cx="9954106" cy="4312228"/>
          </a:xfrm>
        </p:spPr>
        <p:txBody>
          <a:bodyPr>
            <a:normAutofit/>
          </a:bodyPr>
          <a:lstStyle/>
          <a:p>
            <a:pPr lvl="0" algn="just" fontAlgn="base">
              <a:lnSpc>
                <a:spcPct val="150000"/>
              </a:lnSpc>
              <a:spcBef>
                <a:spcPts val="600"/>
              </a:spcBef>
            </a:pPr>
            <a:r>
              <a:rPr lang="pl-PL" sz="20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Dziękujemy za uwagę,</a:t>
            </a:r>
          </a:p>
          <a:p>
            <a:pPr lvl="0" algn="just" fontAlgn="base">
              <a:lnSpc>
                <a:spcPct val="150000"/>
              </a:lnSpc>
              <a:spcBef>
                <a:spcPts val="600"/>
              </a:spcBef>
            </a:pPr>
            <a:r>
              <a:rPr lang="pl-PL" sz="20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Zachęcamy do sprawdzenia własnej wiedzy poprzez pytania sprawdzające  </a:t>
            </a:r>
          </a:p>
        </p:txBody>
      </p:sp>
      <p:pic>
        <p:nvPicPr>
          <p:cNvPr id="4" name="Obraz 3" descr="Atlas chmur, ptaków i wysp odległych | Publicystyka | Lubimyczytać.pl"/>
          <p:cNvPicPr/>
          <p:nvPr/>
        </p:nvPicPr>
        <p:blipFill rotWithShape="1">
          <a:blip r:embed="rId2" cstate="print">
            <a:duotone>
              <a:srgbClr val="5982DB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015" t="3991" r="16815" b="8340"/>
          <a:stretch/>
        </p:blipFill>
        <p:spPr bwMode="auto">
          <a:xfrm>
            <a:off x="166256" y="150668"/>
            <a:ext cx="904008" cy="10235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Obraz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6365" y="3345872"/>
            <a:ext cx="3075708" cy="2410692"/>
          </a:xfrm>
          <a:prstGeom prst="rect">
            <a:avLst/>
          </a:prstGeom>
          <a:ln w="228600" cap="sq" cmpd="thickThin">
            <a:solidFill>
              <a:srgbClr val="92278F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2690604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070264" y="685800"/>
            <a:ext cx="10162309" cy="904010"/>
          </a:xfrm>
          <a:solidFill>
            <a:srgbClr val="FFFF00"/>
          </a:solidFill>
        </p:spPr>
        <p:txBody>
          <a:bodyPr/>
          <a:lstStyle/>
          <a:p>
            <a:pPr algn="ctr"/>
            <a:r>
              <a:rPr lang="pl-PL" dirty="0"/>
              <a:t> </a:t>
            </a:r>
            <a:r>
              <a:rPr lang="pl-PL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Terminologia – czy potrafimy własnymi słowami zdefiniować podstawowe terminy i pojęcia związane z partycypacją NGO w usługach społecznych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684211" y="1709305"/>
            <a:ext cx="11078297" cy="4597977"/>
          </a:xfrm>
          <a:noFill/>
        </p:spPr>
        <p:txBody>
          <a:bodyPr/>
          <a:lstStyle/>
          <a:p>
            <a:pPr algn="l"/>
            <a:r>
              <a:rPr lang="pl-PL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Ważne, podstawowe pojęcia:</a:t>
            </a:r>
            <a:endParaRPr lang="pl-PL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>
              <a:buAutoNum type="arabicPeriod"/>
            </a:pPr>
            <a:r>
              <a:rPr lang="pl-PL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Usługi społeczne i cztery zasady ich świadczenia,</a:t>
            </a:r>
          </a:p>
          <a:p>
            <a:pPr marL="342900" indent="-342900" algn="l">
              <a:buAutoNum type="arabicPeriod"/>
            </a:pPr>
            <a:r>
              <a:rPr lang="pl-PL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Fazy wdrożeniowe ustawy z 19 lipca 2019 r. o realizowaniu usług społecznych przez centra usług społecznych,</a:t>
            </a:r>
          </a:p>
          <a:p>
            <a:pPr marL="342900" indent="-342900" algn="l">
              <a:buAutoNum type="arabicPeriod"/>
            </a:pPr>
            <a:r>
              <a:rPr lang="pl-PL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Cztery ustawowe specjalności zawodowe (CUS) ważne dla współpracy z NGO w obszarze usług społecznych,</a:t>
            </a:r>
          </a:p>
          <a:p>
            <a:pPr marL="342900" indent="-342900" algn="l">
              <a:buAutoNum type="arabicPeriod"/>
            </a:pPr>
            <a:r>
              <a:rPr lang="pl-PL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Warianty tworzenia CUS w gminach – cztery podstawowe ścieżki,</a:t>
            </a:r>
          </a:p>
          <a:p>
            <a:pPr marL="342900" indent="-342900" algn="l">
              <a:buAutoNum type="arabicPeriod"/>
            </a:pPr>
            <a:r>
              <a:rPr lang="pl-PL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Program usług społecznych (art.4 i art. 5 ustawy) – na jakiej podstawie jest przyjmowany do wdrażania,</a:t>
            </a:r>
          </a:p>
          <a:p>
            <a:pPr marL="342900" indent="-342900" algn="l">
              <a:buAutoNum type="arabicPeriod"/>
            </a:pPr>
            <a:r>
              <a:rPr lang="pl-PL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Alternatywna partycypacja NGO w usługach społecznych,</a:t>
            </a:r>
          </a:p>
          <a:p>
            <a:pPr marL="342900" indent="-342900" algn="l">
              <a:buAutoNum type="arabicPeriod"/>
            </a:pPr>
            <a:r>
              <a:rPr lang="pl-PL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Propozycje dla NGO – Menager ds. usług społecznych, Researcher ds. Obywatelskich Potrzeb,</a:t>
            </a:r>
          </a:p>
          <a:p>
            <a:pPr marL="342900" indent="-342900" algn="l">
              <a:buAutoNum type="arabicPeriod"/>
            </a:pPr>
            <a:r>
              <a:rPr lang="pl-PL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Obserwatorium CUS </a:t>
            </a:r>
          </a:p>
          <a:p>
            <a:pPr marL="342900" indent="-342900" algn="l">
              <a:buAutoNum type="arabicPeriod"/>
            </a:pPr>
            <a:endParaRPr lang="pl-PL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>
              <a:buAutoNum type="arabicPeriod"/>
            </a:pPr>
            <a:r>
              <a:rPr lang="pl-PL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Więcej w Podręczniku szkoleniowym</a:t>
            </a:r>
          </a:p>
        </p:txBody>
      </p:sp>
      <p:pic>
        <p:nvPicPr>
          <p:cNvPr id="4" name="Obraz 3" descr="Atlas chmur, ptaków i wysp odległych | Publicystyka | Lubimyczytać.pl"/>
          <p:cNvPicPr/>
          <p:nvPr/>
        </p:nvPicPr>
        <p:blipFill rotWithShape="1">
          <a:blip r:embed="rId2" cstate="print">
            <a:duotone>
              <a:srgbClr val="5982DB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015" t="3991" r="16815" b="8340"/>
          <a:stretch/>
        </p:blipFill>
        <p:spPr bwMode="auto">
          <a:xfrm>
            <a:off x="166256" y="150668"/>
            <a:ext cx="904008" cy="10235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501424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070264" y="685800"/>
            <a:ext cx="10162309" cy="675409"/>
          </a:xfrm>
          <a:solidFill>
            <a:srgbClr val="FFFF00"/>
          </a:solidFill>
        </p:spPr>
        <p:txBody>
          <a:bodyPr/>
          <a:lstStyle/>
          <a:p>
            <a:pPr algn="l"/>
            <a:r>
              <a:rPr lang="pl-PL" dirty="0"/>
              <a:t> </a:t>
            </a:r>
            <a:r>
              <a:rPr lang="pl-PL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Cel monitoringu partycypacji NGO w usługach społecznych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684211" y="1709305"/>
            <a:ext cx="11078297" cy="4442113"/>
          </a:xfrm>
          <a:noFill/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</a:pPr>
            <a:r>
              <a:rPr lang="pl-PL" sz="2000" dirty="0">
                <a:solidFill>
                  <a:schemeClr val="tx1"/>
                </a:solidFill>
                <a:latin typeface="Times New Roman" panose="02020603050405020304" pitchFamily="18" charset="0"/>
                <a:ea typeface="DejaVu Sans Condensed"/>
              </a:rPr>
              <a:t>Partycypacja NGO wymaga nie tylko wiedzy o jej skali w praktyce ale również praktycznego przygotowania struktur organizacyjnych NGO-ów do wymogów ustawy o CUS, 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</a:pPr>
            <a:r>
              <a:rPr lang="pl-PL" sz="2000" dirty="0">
                <a:solidFill>
                  <a:schemeClr val="tx1"/>
                </a:solidFill>
                <a:latin typeface="Times New Roman" panose="02020603050405020304" pitchFamily="18" charset="0"/>
                <a:ea typeface="DejaVu Sans Condensed"/>
              </a:rPr>
              <a:t>Partycypacja NGO to również uczestnictwo przedstawicieli sektora obywatelskiego w niektórych zadaniach o charakterze diagnostyczno-planistycznym.  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</a:pPr>
            <a:r>
              <a:rPr lang="pl-PL" sz="2000" dirty="0">
                <a:solidFill>
                  <a:schemeClr val="tx1"/>
                </a:solidFill>
                <a:latin typeface="Times New Roman" panose="02020603050405020304" pitchFamily="18" charset="0"/>
                <a:ea typeface="DejaVu Sans Condensed"/>
              </a:rPr>
              <a:t>Uzyskanie znacznego postępu w angażowaniu NGO do usług społecznych wymaga dysponowania informacjami o barierach, przeszkodach i stanie gotowości do przyjmowania przez NGO-osy powierzonych zadań świadczenia usług. 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</a:pPr>
            <a:r>
              <a:rPr lang="pl-PL" sz="2000" b="1" dirty="0">
                <a:solidFill>
                  <a:schemeClr val="tx1"/>
                </a:solidFill>
                <a:latin typeface="Times New Roman" panose="02020603050405020304" pitchFamily="18" charset="0"/>
                <a:ea typeface="DejaVu Sans Condensed"/>
              </a:rPr>
              <a:t>Takie informacje mogą zostać dostarczone poprzez mechanizm monitoringu partycypacji oraz oceny jej skuteczności w zakresie ilość i jakość dostarczanych usług. </a:t>
            </a:r>
            <a:endParaRPr lang="pl-PL" sz="2000" b="1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l"/>
            <a:endParaRPr lang="pl-PL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>
              <a:buAutoNum type="arabicPeriod"/>
            </a:pPr>
            <a:endParaRPr lang="pl-PL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Obraz 3" descr="Atlas chmur, ptaków i wysp odległych | Publicystyka | Lubimyczytać.pl"/>
          <p:cNvPicPr/>
          <p:nvPr/>
        </p:nvPicPr>
        <p:blipFill rotWithShape="1">
          <a:blip r:embed="rId2" cstate="print">
            <a:duotone>
              <a:srgbClr val="5982DB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015" t="3991" r="16815" b="8340"/>
          <a:stretch/>
        </p:blipFill>
        <p:spPr bwMode="auto">
          <a:xfrm>
            <a:off x="166256" y="150668"/>
            <a:ext cx="904008" cy="10235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543035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070264" y="685800"/>
            <a:ext cx="10162309" cy="675409"/>
          </a:xfrm>
          <a:solidFill>
            <a:srgbClr val="FFFF00"/>
          </a:solidFill>
        </p:spPr>
        <p:txBody>
          <a:bodyPr/>
          <a:lstStyle/>
          <a:p>
            <a:pPr algn="l"/>
            <a:r>
              <a:rPr lang="pl-PL" dirty="0"/>
              <a:t> </a:t>
            </a:r>
            <a:r>
              <a:rPr lang="pl-PL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 oznacza partycypacja NGO w usługach społecznych ?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684211" y="1709305"/>
            <a:ext cx="11078297" cy="4442113"/>
          </a:xfrm>
          <a:noFill/>
        </p:spPr>
        <p:txBody>
          <a:bodyPr>
            <a:normAutofit/>
          </a:bodyPr>
          <a:lstStyle/>
          <a:p>
            <a:pPr algn="l">
              <a:spcBef>
                <a:spcPts val="1200"/>
              </a:spcBef>
            </a:pPr>
            <a:r>
              <a:rPr lang="pl-PL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Partycypacja NGO w obszarze usług społecznych powinna oznaczać </a:t>
            </a:r>
            <a:r>
              <a:rPr lang="pl-PL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„uczestnictwo”, </a:t>
            </a:r>
            <a:r>
              <a:rPr lang="pl-PL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które jako termin jest kluczem do prezentowania stosownych postaw danej organizacji wobec problemów mieszkańców danego terytorium (gminy). </a:t>
            </a:r>
          </a:p>
          <a:p>
            <a:pPr algn="l">
              <a:spcBef>
                <a:spcPts val="1200"/>
              </a:spcBef>
            </a:pPr>
            <a:r>
              <a:rPr lang="pl-PL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Partycypacja </a:t>
            </a:r>
            <a:r>
              <a:rPr lang="pl-PL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to nie to samo  co „obecności na lokalnym terytorium”. </a:t>
            </a:r>
          </a:p>
          <a:p>
            <a:pPr algn="l">
              <a:spcBef>
                <a:spcPts val="1200"/>
              </a:spcBef>
            </a:pPr>
            <a:r>
              <a:rPr lang="pl-PL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Uczestnictwo NGO w życiu lokalnej wspólnoty prowadzi do spostrzegania organizacji przez jednostki samorządu terytorialnego, jako istotnego, ważnego partnera w kształtowaniu lokalnej polityki społecznej</a:t>
            </a:r>
            <a:r>
              <a:rPr lang="pl-PL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pl-PL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>
              <a:spcBef>
                <a:spcPts val="1200"/>
              </a:spcBef>
              <a:buAutoNum type="arabicPeriod"/>
            </a:pPr>
            <a:endParaRPr lang="pl-PL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Obraz 3" descr="Atlas chmur, ptaków i wysp odległych | Publicystyka | Lubimyczytać.pl"/>
          <p:cNvPicPr/>
          <p:nvPr/>
        </p:nvPicPr>
        <p:blipFill rotWithShape="1">
          <a:blip r:embed="rId2" cstate="print">
            <a:duotone>
              <a:srgbClr val="5982DB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015" t="3991" r="16815" b="8340"/>
          <a:stretch/>
        </p:blipFill>
        <p:spPr bwMode="auto">
          <a:xfrm>
            <a:off x="166256" y="150668"/>
            <a:ext cx="904008" cy="10235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243357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070264" y="685800"/>
            <a:ext cx="10162309" cy="675409"/>
          </a:xfrm>
          <a:solidFill>
            <a:srgbClr val="FFFF00"/>
          </a:solidFill>
        </p:spPr>
        <p:txBody>
          <a:bodyPr/>
          <a:lstStyle/>
          <a:p>
            <a:pPr algn="l"/>
            <a:r>
              <a:rPr lang="pl-PL" dirty="0"/>
              <a:t> </a:t>
            </a:r>
            <a:r>
              <a:rPr lang="pl-PL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Role NGO jako partnera jednostek samorządu terytorialnego 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684211" y="1709305"/>
            <a:ext cx="11078297" cy="4442113"/>
          </a:xfrm>
          <a:noFill/>
        </p:spPr>
        <p:txBody>
          <a:bodyPr>
            <a:normAutofit/>
          </a:bodyPr>
          <a:lstStyle/>
          <a:p>
            <a:pPr marL="285750" lvl="0" indent="-285750" algn="l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l-PL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NGO jako Konsultant/Ekspert</a:t>
            </a:r>
            <a:r>
              <a:rPr lang="pl-PL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– to reprezentant społeczności lokalnej, wyraziciel potrzeb, dążeń i oczekiwań</a:t>
            </a:r>
            <a:br>
              <a:rPr lang="pl-PL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pl-PL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tej społeczności, spełniającego rolę „pasa transmisyjnego”, przez który przepływają informacje zarówno od mieszkańców do samorządu, jak i zwrotnie do mieszkańców. </a:t>
            </a:r>
          </a:p>
          <a:p>
            <a:pPr marL="285750" lvl="0" indent="-285750" algn="just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pl-PL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285750" lvl="0" indent="-285750" algn="l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l-PL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NGO jako Realizator Usług Społecznych</a:t>
            </a:r>
            <a:r>
              <a:rPr lang="pl-PL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– to podmiot świadczący pomoc bezpośrednią, a poprzez dysponowanie wiedzą i  doświadczeniem mogący wykonywać zadania publiczne, których zakres </a:t>
            </a:r>
            <a:br>
              <a:rPr lang="pl-PL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pl-PL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i sposób realizacji określa samorząd (np. kontraktowanie usług),</a:t>
            </a:r>
          </a:p>
          <a:p>
            <a:pPr marL="285750" lvl="0" indent="-285750" algn="just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pl-PL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285750" indent="-285750" algn="l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l-PL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NGO jako Inicjator Innowacji</a:t>
            </a:r>
            <a:r>
              <a:rPr lang="pl-PL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– to podmiot wypracowujący nowe i niekonwencjonalne sposoby rozwiązywania problemów, z którymi nie radzą sobie władze lokalne (np. opieka nad umysłowo chorymi, prowadzenie różnych placówek opieki społecznej, streetworking itp</a:t>
            </a:r>
            <a:endParaRPr lang="pl-PL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Obraz 3" descr="Atlas chmur, ptaków i wysp odległych | Publicystyka | Lubimyczytać.pl"/>
          <p:cNvPicPr/>
          <p:nvPr/>
        </p:nvPicPr>
        <p:blipFill rotWithShape="1">
          <a:blip r:embed="rId2" cstate="print">
            <a:duotone>
              <a:srgbClr val="5982DB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015" t="3991" r="16815" b="8340"/>
          <a:stretch/>
        </p:blipFill>
        <p:spPr bwMode="auto">
          <a:xfrm>
            <a:off x="166256" y="150668"/>
            <a:ext cx="904008" cy="10235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587457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070264" y="685800"/>
            <a:ext cx="10162309" cy="675409"/>
          </a:xfrm>
          <a:solidFill>
            <a:srgbClr val="FFFF00"/>
          </a:solidFill>
        </p:spPr>
        <p:txBody>
          <a:bodyPr/>
          <a:lstStyle/>
          <a:p>
            <a:pPr algn="l"/>
            <a:r>
              <a:rPr lang="pl-PL" dirty="0"/>
              <a:t> </a:t>
            </a:r>
            <a:r>
              <a:rPr lang="pl-PL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Sfery Partycypacji NGO w obszarze usług społecznych</a:t>
            </a:r>
          </a:p>
        </p:txBody>
      </p:sp>
      <p:pic>
        <p:nvPicPr>
          <p:cNvPr id="4" name="Obraz 3" descr="Atlas chmur, ptaków i wysp odległych | Publicystyka | Lubimyczytać.pl"/>
          <p:cNvPicPr/>
          <p:nvPr/>
        </p:nvPicPr>
        <p:blipFill rotWithShape="1">
          <a:blip r:embed="rId2" cstate="print">
            <a:duotone>
              <a:srgbClr val="5982DB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015" t="3991" r="16815" b="8340"/>
          <a:stretch/>
        </p:blipFill>
        <p:spPr bwMode="auto">
          <a:xfrm>
            <a:off x="166256" y="150668"/>
            <a:ext cx="904008" cy="10235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6980255"/>
              </p:ext>
            </p:extLst>
          </p:nvPr>
        </p:nvGraphicFramePr>
        <p:xfrm>
          <a:off x="1215736" y="1537857"/>
          <a:ext cx="9570028" cy="4400116"/>
        </p:xfrm>
        <a:graphic>
          <a:graphicData uri="http://schemas.openxmlformats.org/drawingml/2006/table">
            <a:tbl>
              <a:tblPr firstRow="1" firstCol="1" bandRow="1"/>
              <a:tblGrid>
                <a:gridCol w="5751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920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028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32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Lp.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Zadanie CUS wg </a:t>
                      </a:r>
                      <a:br>
                        <a:rPr lang="pl-PL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</a:br>
                      <a:r>
                        <a:rPr lang="pl-PL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przepisu ustawy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R="2159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Sfera partycypacji 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277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0955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Art. 13 ust.1 pkt. 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159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Rozpoznanie i monitoring potrzeb lokalnej społeczności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862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2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2.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Art.13 ust.1 pkt. 3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159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Opracowanie diagnozy potrzeb i potencjału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043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2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3.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2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Art. 13 ust.1 pkt. 4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2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oraz Art. 13 ust.1 pkt. 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159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Organizowanie i świadczenie usług społecznych oraz  działań wspierających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862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2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4.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2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Art. 13 ust.1 pkt. 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159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Wyznaczanie i monitoring standardów jakości usług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862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2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5.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2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Art. 13 ust. 1 pkt. 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159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Budowanie lokalnych partnerstw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862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2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6.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2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Art. 13 ust.1 pkt. 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159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System monitoringu lokalnych usług społecznych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23123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226511" y="822999"/>
            <a:ext cx="8047491" cy="702348"/>
          </a:xfrm>
          <a:solidFill>
            <a:srgbClr val="FFFF00"/>
          </a:solidFill>
        </p:spPr>
        <p:txBody>
          <a:bodyPr/>
          <a:lstStyle/>
          <a:p>
            <a:pPr algn="l"/>
            <a:r>
              <a:rPr lang="pl-PL" dirty="0"/>
              <a:t> </a:t>
            </a:r>
            <a:r>
              <a:rPr lang="pl-PL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System monitoringu lokalnych usług społecznych </a:t>
            </a:r>
          </a:p>
        </p:txBody>
      </p:sp>
      <p:sp>
        <p:nvSpPr>
          <p:cNvPr id="6" name="Podtytuł 5"/>
          <p:cNvSpPr>
            <a:spLocks noGrp="1"/>
          </p:cNvSpPr>
          <p:nvPr>
            <p:ph type="subTitle" idx="1"/>
          </p:nvPr>
        </p:nvSpPr>
        <p:spPr>
          <a:xfrm>
            <a:off x="1226512" y="1859973"/>
            <a:ext cx="8047491" cy="3844636"/>
          </a:xfrm>
        </p:spPr>
        <p:txBody>
          <a:bodyPr>
            <a:normAutofit fontScale="92500"/>
          </a:bodyPr>
          <a:lstStyle/>
          <a:p>
            <a:pPr algn="just">
              <a:lnSpc>
                <a:spcPct val="150000"/>
              </a:lnSpc>
            </a:pPr>
            <a:r>
              <a:rPr lang="pl-PL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Każdy system monitorowania składa się z czterech uniwersalnych elementów konstrukcyjnych, tzw. komponentów, którymi są: </a:t>
            </a:r>
          </a:p>
          <a:p>
            <a:pPr marL="457200" indent="-457200" algn="just">
              <a:lnSpc>
                <a:spcPct val="150000"/>
              </a:lnSpc>
              <a:buAutoNum type="arabicParenBoth"/>
            </a:pPr>
            <a:r>
              <a:rPr lang="pl-PL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obserwacja i gromadzenie danych, </a:t>
            </a:r>
          </a:p>
          <a:p>
            <a:pPr marL="457200" indent="-457200" algn="just">
              <a:lnSpc>
                <a:spcPct val="150000"/>
              </a:lnSpc>
              <a:buAutoNum type="arabicParenBoth"/>
            </a:pPr>
            <a:r>
              <a:rPr lang="pl-PL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analiza i wnioski, </a:t>
            </a:r>
          </a:p>
          <a:p>
            <a:pPr marL="457200" indent="-457200" algn="just">
              <a:lnSpc>
                <a:spcPct val="150000"/>
              </a:lnSpc>
              <a:buAutoNum type="arabicParenBoth"/>
            </a:pPr>
            <a:r>
              <a:rPr lang="pl-PL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działania raportujące, oraz </a:t>
            </a:r>
          </a:p>
          <a:p>
            <a:pPr marL="457200" indent="-457200" algn="just">
              <a:lnSpc>
                <a:spcPct val="150000"/>
              </a:lnSpc>
              <a:buAutoNum type="arabicParenBoth"/>
            </a:pPr>
            <a:r>
              <a:rPr lang="pl-PL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archiwizowanie danych i informacji</a:t>
            </a:r>
            <a:endParaRPr lang="pl-PL" sz="2400" dirty="0">
              <a:solidFill>
                <a:schemeClr val="tx1"/>
              </a:solidFill>
            </a:endParaRPr>
          </a:p>
        </p:txBody>
      </p:sp>
      <p:pic>
        <p:nvPicPr>
          <p:cNvPr id="4" name="Obraz 3" descr="Atlas chmur, ptaków i wysp odległych | Publicystyka | Lubimyczytać.pl"/>
          <p:cNvPicPr/>
          <p:nvPr/>
        </p:nvPicPr>
        <p:blipFill rotWithShape="1">
          <a:blip r:embed="rId2" cstate="print">
            <a:duotone>
              <a:srgbClr val="5982DB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015" t="3991" r="16815" b="8340"/>
          <a:stretch/>
        </p:blipFill>
        <p:spPr bwMode="auto">
          <a:xfrm>
            <a:off x="166256" y="150668"/>
            <a:ext cx="904008" cy="10235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047401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226511" y="623455"/>
            <a:ext cx="9954107" cy="901892"/>
          </a:xfrm>
          <a:solidFill>
            <a:srgbClr val="FFFF00"/>
          </a:solidFill>
        </p:spPr>
        <p:txBody>
          <a:bodyPr/>
          <a:lstStyle/>
          <a:p>
            <a:pPr algn="l"/>
            <a:r>
              <a:rPr lang="pl-PL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Role NGO w systemie monitoringu lokalnych usług społecznych </a:t>
            </a:r>
          </a:p>
        </p:txBody>
      </p:sp>
      <p:sp>
        <p:nvSpPr>
          <p:cNvPr id="6" name="Podtytuł 5"/>
          <p:cNvSpPr>
            <a:spLocks noGrp="1"/>
          </p:cNvSpPr>
          <p:nvPr>
            <p:ph type="subTitle" idx="1"/>
          </p:nvPr>
        </p:nvSpPr>
        <p:spPr>
          <a:xfrm>
            <a:off x="1226512" y="1859972"/>
            <a:ext cx="9954106" cy="4769427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endParaRPr lang="pl-PL" sz="2400" dirty="0">
              <a:solidFill>
                <a:schemeClr val="tx1"/>
              </a:solidFill>
            </a:endParaRPr>
          </a:p>
        </p:txBody>
      </p:sp>
      <p:pic>
        <p:nvPicPr>
          <p:cNvPr id="4" name="Obraz 3" descr="Atlas chmur, ptaków i wysp odległych | Publicystyka | Lubimyczytać.pl"/>
          <p:cNvPicPr/>
          <p:nvPr/>
        </p:nvPicPr>
        <p:blipFill rotWithShape="1">
          <a:blip r:embed="rId2" cstate="print">
            <a:duotone>
              <a:srgbClr val="5982DB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015" t="3991" r="16815" b="8340"/>
          <a:stretch/>
        </p:blipFill>
        <p:spPr bwMode="auto">
          <a:xfrm>
            <a:off x="166256" y="150668"/>
            <a:ext cx="904008" cy="10235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338237380"/>
              </p:ext>
            </p:extLst>
          </p:nvPr>
        </p:nvGraphicFramePr>
        <p:xfrm>
          <a:off x="1226511" y="1656686"/>
          <a:ext cx="9954107" cy="50558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9799835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226511" y="623455"/>
            <a:ext cx="9954107" cy="901892"/>
          </a:xfrm>
          <a:solidFill>
            <a:srgbClr val="FFFF00"/>
          </a:solidFill>
        </p:spPr>
        <p:txBody>
          <a:bodyPr/>
          <a:lstStyle/>
          <a:p>
            <a:pPr algn="ctr"/>
            <a:r>
              <a:rPr lang="pl-PL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Przygotowanie NGO do alternatywnej partycypacji </a:t>
            </a:r>
            <a:br>
              <a:rPr lang="pl-PL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 obszarze usług  społecznych </a:t>
            </a:r>
          </a:p>
        </p:txBody>
      </p:sp>
      <p:sp>
        <p:nvSpPr>
          <p:cNvPr id="6" name="Podtytuł 5"/>
          <p:cNvSpPr>
            <a:spLocks noGrp="1"/>
          </p:cNvSpPr>
          <p:nvPr>
            <p:ph type="subTitle" idx="1"/>
          </p:nvPr>
        </p:nvSpPr>
        <p:spPr>
          <a:xfrm>
            <a:off x="1226512" y="1859972"/>
            <a:ext cx="9954106" cy="4769427"/>
          </a:xfrm>
        </p:spPr>
        <p:txBody>
          <a:bodyPr>
            <a:normAutofit/>
          </a:bodyPr>
          <a:lstStyle/>
          <a:p>
            <a:pPr marL="457200" indent="-457200" algn="just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pl-PL" sz="16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Propozycja nowych specjalności organizacyjnych </a:t>
            </a:r>
            <a:endParaRPr lang="pl-PL" sz="1600" dirty="0">
              <a:solidFill>
                <a:schemeClr val="tx1"/>
              </a:solidFill>
            </a:endParaRPr>
          </a:p>
          <a:p>
            <a:pPr marL="457200" indent="-457200" algn="just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pl-PL" sz="16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Propozycja dokonania własnej oceny pozycji w lokalnym środowisku</a:t>
            </a:r>
          </a:p>
          <a:p>
            <a:pPr marL="457200" indent="-457200" algn="just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pl-PL" sz="16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Propozycja przygotowania portfolio – </a:t>
            </a:r>
            <a:r>
              <a:rPr lang="pl-PL" sz="1600" b="1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karta atrybutów NGO, oferta specjalizacji w usługach społecznych</a:t>
            </a:r>
          </a:p>
          <a:p>
            <a:pPr marL="457200" indent="-457200" algn="just">
              <a:spcBef>
                <a:spcPts val="600"/>
              </a:spcBef>
              <a:buAutoNum type="arabicPeriod"/>
            </a:pPr>
            <a:r>
              <a:rPr lang="pl-PL" sz="16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Propozycja </a:t>
            </a:r>
            <a:r>
              <a:rPr lang="pl-PL" sz="1600" b="1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Indywidualnej Strategii Partycypacji.</a:t>
            </a:r>
          </a:p>
          <a:p>
            <a:pPr marL="457200" indent="-457200" algn="just">
              <a:lnSpc>
                <a:spcPct val="107000"/>
              </a:lnSpc>
              <a:spcAft>
                <a:spcPts val="800"/>
              </a:spcAft>
              <a:buAutoNum type="arabicPeriod"/>
            </a:pPr>
            <a:endParaRPr lang="pl-PL" sz="2000" b="1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4" name="Obraz 3" descr="Atlas chmur, ptaków i wysp odległych | Publicystyka | Lubimyczytać.pl"/>
          <p:cNvPicPr/>
          <p:nvPr/>
        </p:nvPicPr>
        <p:blipFill rotWithShape="1">
          <a:blip r:embed="rId2" cstate="print">
            <a:duotone>
              <a:srgbClr val="5982DB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015" t="3991" r="16815" b="8340"/>
          <a:stretch/>
        </p:blipFill>
        <p:spPr bwMode="auto">
          <a:xfrm>
            <a:off x="166256" y="150668"/>
            <a:ext cx="904008" cy="10235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708807537"/>
              </p:ext>
            </p:extLst>
          </p:nvPr>
        </p:nvGraphicFramePr>
        <p:xfrm>
          <a:off x="1226511" y="3756197"/>
          <a:ext cx="9954107" cy="30810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446667614"/>
      </p:ext>
    </p:extLst>
  </p:cSld>
  <p:clrMapOvr>
    <a:masterClrMapping/>
  </p:clrMapOvr>
</p:sld>
</file>

<file path=ppt/theme/theme1.xml><?xml version="1.0" encoding="utf-8"?>
<a:theme xmlns:a="http://schemas.openxmlformats.org/drawingml/2006/main" name="Faseta">
  <a:themeElements>
    <a:clrScheme name="Fas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Fas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s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137</TotalTime>
  <Words>1088</Words>
  <Application>Microsoft Office PowerPoint</Application>
  <PresentationFormat>Panoramiczny</PresentationFormat>
  <Paragraphs>107</Paragraphs>
  <Slides>15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20" baseType="lpstr">
      <vt:lpstr>Arial</vt:lpstr>
      <vt:lpstr>Times New Roman</vt:lpstr>
      <vt:lpstr>Trebuchet MS</vt:lpstr>
      <vt:lpstr>Wingdings 3</vt:lpstr>
      <vt:lpstr>Faseta</vt:lpstr>
      <vt:lpstr>     Atlas  Mechanizmu Monitoringu Skuteczności Partycypacji NGO w lokalnych programach usług społecznych </vt:lpstr>
      <vt:lpstr> Terminologia – czy potrafimy własnymi słowami zdefiniować podstawowe terminy i pojęcia związane z partycypacją NGO w usługach społecznych</vt:lpstr>
      <vt:lpstr> Cel monitoringu partycypacji NGO w usługach społecznych</vt:lpstr>
      <vt:lpstr> Co oznacza partycypacja NGO w usługach społecznych ?</vt:lpstr>
      <vt:lpstr> Role NGO jako partnera jednostek samorządu terytorialnego </vt:lpstr>
      <vt:lpstr> Sfery Partycypacji NGO w obszarze usług społecznych</vt:lpstr>
      <vt:lpstr> System monitoringu lokalnych usług społecznych </vt:lpstr>
      <vt:lpstr>Role NGO w systemie monitoringu lokalnych usług społecznych </vt:lpstr>
      <vt:lpstr>Przygotowanie NGO do alternatywnej partycypacji  w obszarze usług  społecznych </vt:lpstr>
      <vt:lpstr>Architektura Mechanizmu Monitoringu Partycypacji </vt:lpstr>
      <vt:lpstr>Komponent 1 - Podmioty odpowiedzialne za proces monitoringu</vt:lpstr>
      <vt:lpstr>Komponent 2 – Narzędzia monitoringu </vt:lpstr>
      <vt:lpstr>Komponent 3 – Platforma produktów monitoringu </vt:lpstr>
      <vt:lpstr>Wskaźniki monitoringu - propozycje</vt:lpstr>
      <vt:lpstr>Zakończenie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Atlas  mechanizmu monitoringu Partycypacji ngo w programach usług społecznych</dc:title>
  <dc:creator>PC</dc:creator>
  <cp:lastModifiedBy>Justyna Wałachowska</cp:lastModifiedBy>
  <cp:revision>43</cp:revision>
  <dcterms:created xsi:type="dcterms:W3CDTF">2024-11-21T11:06:11Z</dcterms:created>
  <dcterms:modified xsi:type="dcterms:W3CDTF">2024-12-30T20:09:29Z</dcterms:modified>
</cp:coreProperties>
</file>